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embeddings/oleObject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6" r:id="rId11"/>
    <p:sldId id="265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68" r:id="rId22"/>
    <p:sldId id="278" r:id="rId23"/>
    <p:sldId id="279" r:id="rId24"/>
    <p:sldId id="281" r:id="rId25"/>
    <p:sldId id="282" r:id="rId26"/>
    <p:sldId id="280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6" r:id="rId35"/>
    <p:sldId id="290" r:id="rId36"/>
    <p:sldId id="291" r:id="rId37"/>
    <p:sldId id="292" r:id="rId38"/>
    <p:sldId id="293" r:id="rId39"/>
    <p:sldId id="294" r:id="rId40"/>
    <p:sldId id="295" r:id="rId41"/>
    <p:sldId id="297" r:id="rId42"/>
    <p:sldId id="299" r:id="rId43"/>
    <p:sldId id="298" r:id="rId44"/>
    <p:sldId id="300" r:id="rId45"/>
    <p:sldId id="301" r:id="rId46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5" d="100"/>
          <a:sy n="95" d="100"/>
        </p:scale>
        <p:origin x="-1488" y="-17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3853890"/>
            <a:ext cx="4038600" cy="777876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4635501"/>
            <a:ext cx="4038600" cy="623794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5354700"/>
            <a:ext cx="1232647" cy="304271"/>
          </a:xfrm>
        </p:spPr>
        <p:txBody>
          <a:bodyPr/>
          <a:lstStyle>
            <a:lvl1pPr algn="l">
              <a:defRPr/>
            </a:lvl1pPr>
          </a:lstStyle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5354700"/>
            <a:ext cx="2617694" cy="304271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190500"/>
            <a:ext cx="4235450" cy="3489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190500"/>
            <a:ext cx="2057400" cy="16992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1981200"/>
            <a:ext cx="2057400" cy="16992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4894" y="145678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24388" y="190500"/>
            <a:ext cx="2057400" cy="16992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6802438" y="1981200"/>
            <a:ext cx="2057400" cy="16992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35478"/>
            <a:ext cx="685800" cy="13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8" y="1905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3" y="1654969"/>
            <a:ext cx="3657413" cy="16383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3" y="3470804"/>
            <a:ext cx="3657413" cy="16383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654969"/>
            <a:ext cx="3657600" cy="16383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3474720"/>
            <a:ext cx="3657600" cy="16383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35478"/>
            <a:ext cx="685800" cy="13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23188" y="1905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35478"/>
            <a:ext cx="685800" cy="2518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8" y="190500"/>
            <a:ext cx="3451225" cy="52876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143125"/>
            <a:ext cx="3255264" cy="968376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8" y="227543"/>
            <a:ext cx="4597399" cy="487759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111500"/>
            <a:ext cx="3255264" cy="1993636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5352989"/>
            <a:ext cx="1537447" cy="304271"/>
          </a:xfrm>
        </p:spPr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8" y="5352989"/>
            <a:ext cx="3316941" cy="30427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4" y="145678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35478"/>
            <a:ext cx="685800" cy="2518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2603500"/>
            <a:ext cx="3898272" cy="726282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190500"/>
            <a:ext cx="3460658" cy="528769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329782"/>
            <a:ext cx="3898272" cy="1789907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5352989"/>
            <a:ext cx="1537447" cy="304271"/>
          </a:xfrm>
        </p:spPr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5352989"/>
            <a:ext cx="3005138" cy="30427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90110" y="280894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8" y="3686736"/>
            <a:ext cx="6191157" cy="694766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8" y="190500"/>
            <a:ext cx="6378389" cy="34899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8" y="4381499"/>
            <a:ext cx="6191157" cy="738188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02438" y="190500"/>
            <a:ext cx="2057400" cy="16992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02438" y="1981200"/>
            <a:ext cx="2057400" cy="16992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27212" y="386066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7" y="190500"/>
            <a:ext cx="6387167" cy="52876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7" y="2143125"/>
            <a:ext cx="6181611" cy="968376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111500"/>
            <a:ext cx="6179566" cy="1993636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5196340"/>
            <a:ext cx="1348398" cy="30427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8" y="5196340"/>
            <a:ext cx="4648105" cy="30427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4" y="145678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190500"/>
            <a:ext cx="2057400" cy="16992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1979117"/>
            <a:ext cx="2057400" cy="16992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3779520"/>
            <a:ext cx="2057400" cy="16992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190500"/>
            <a:ext cx="4235450" cy="52876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143125"/>
            <a:ext cx="4016633" cy="968376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111500"/>
            <a:ext cx="4015304" cy="1993636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5196340"/>
            <a:ext cx="1348398" cy="30427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8" y="5196340"/>
            <a:ext cx="2590705" cy="30427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4" y="145678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190500"/>
            <a:ext cx="2057400" cy="16992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624388" y="3778938"/>
            <a:ext cx="2057400" cy="16992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190500"/>
            <a:ext cx="2057400" cy="16992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1984719"/>
            <a:ext cx="2057400" cy="16992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1984718"/>
            <a:ext cx="2057400" cy="34899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35478"/>
            <a:ext cx="685800" cy="2518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2603500"/>
            <a:ext cx="3108960" cy="726282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8" y="1971040"/>
            <a:ext cx="4240119" cy="34899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329782"/>
            <a:ext cx="3108960" cy="1789907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5352989"/>
            <a:ext cx="1537447" cy="304271"/>
          </a:xfrm>
        </p:spPr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5352989"/>
            <a:ext cx="3005138" cy="30427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750361" y="280894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190500"/>
            <a:ext cx="2057400" cy="16992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190500"/>
            <a:ext cx="2057400" cy="16992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35478"/>
            <a:ext cx="685800" cy="13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8" y="1905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3" y="235478"/>
            <a:ext cx="642097" cy="13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8" y="1905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68235" y="235478"/>
            <a:ext cx="91440" cy="133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35478"/>
            <a:ext cx="685800" cy="2518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795619"/>
            <a:ext cx="681318" cy="4309518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98964"/>
            <a:ext cx="6858000" cy="432072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8614854" y="421890"/>
            <a:ext cx="21742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35478"/>
            <a:ext cx="685800" cy="13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7" y="112059"/>
            <a:ext cx="7556313" cy="829236"/>
          </a:xfrm>
        </p:spPr>
        <p:txBody>
          <a:bodyPr anchor="b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8" y="1905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941295"/>
            <a:ext cx="7558960" cy="645583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3853890"/>
            <a:ext cx="4038600" cy="777876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4635501"/>
            <a:ext cx="4038600" cy="623794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5354700"/>
            <a:ext cx="1232647" cy="304271"/>
          </a:xfrm>
        </p:spPr>
        <p:txBody>
          <a:bodyPr/>
          <a:lstStyle>
            <a:lvl1pPr algn="l">
              <a:defRPr/>
            </a:lvl1pPr>
          </a:lstStyle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5354700"/>
            <a:ext cx="2617694" cy="304271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190500"/>
            <a:ext cx="4235450" cy="3489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190500"/>
            <a:ext cx="2057400" cy="16992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1981200"/>
            <a:ext cx="2057400" cy="16992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190500"/>
            <a:ext cx="2057400" cy="16992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1981200"/>
            <a:ext cx="2057400" cy="16992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482913"/>
            <a:ext cx="3086100" cy="1700754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4894" y="145678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190500"/>
            <a:ext cx="8200930" cy="52876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603501"/>
            <a:ext cx="5638800" cy="1135063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3746500"/>
            <a:ext cx="5638800" cy="1250156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5207312"/>
            <a:ext cx="1474694" cy="30427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5207312"/>
            <a:ext cx="5638800" cy="30427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5207312"/>
            <a:ext cx="554038" cy="304271"/>
          </a:xfrm>
        </p:spPr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03615" y="2592296"/>
            <a:ext cx="2609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4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9" name="Rectangle 8"/>
          <p:cNvSpPr/>
          <p:nvPr/>
        </p:nvSpPr>
        <p:spPr>
          <a:xfrm>
            <a:off x="285753" y="190500"/>
            <a:ext cx="212725" cy="52876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3" y="235478"/>
            <a:ext cx="642097" cy="13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8068235" y="235478"/>
            <a:ext cx="91440" cy="133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8" y="1905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654970"/>
            <a:ext cx="3657600" cy="345016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654970"/>
            <a:ext cx="3657600" cy="345016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35478"/>
            <a:ext cx="685800" cy="13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3188" y="1905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039471"/>
            <a:ext cx="3657600" cy="306566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039471"/>
            <a:ext cx="3657600" cy="306566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1725707"/>
            <a:ext cx="3657600" cy="268941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1725707"/>
            <a:ext cx="3657600" cy="26894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188" y="1905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20" y="1654969"/>
            <a:ext cx="7569157" cy="16383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20" y="3470804"/>
            <a:ext cx="7569157" cy="16383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35478"/>
            <a:ext cx="685800" cy="13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01862"/>
            <a:ext cx="554038" cy="304271"/>
          </a:xfrm>
        </p:spPr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35478"/>
            <a:ext cx="685800" cy="13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8" y="1905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654969"/>
            <a:ext cx="3657600" cy="16383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654970"/>
            <a:ext cx="3657600" cy="345016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3474720"/>
            <a:ext cx="3657600" cy="16383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7" y="403413"/>
            <a:ext cx="7556313" cy="93008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7" y="1651000"/>
            <a:ext cx="7556313" cy="3454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535298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4/10/15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5352989"/>
            <a:ext cx="6122894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01862"/>
            <a:ext cx="554038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citeseerx.ist.psu.edu/viewdoc/download?doi=10.1.1.160.2604&amp;rep=rep1&amp;type=pdf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aftconsensus.github.io/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Distributed Algorithms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Noah Crocker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0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">
              <a:spcBef>
                <a:spcPts val="0"/>
              </a:spcBef>
            </a:pPr>
            <a:r>
              <a:rPr lang="en-US" dirty="0" smtClean="0"/>
              <a:t>Heartbeat to cluster master + backup</a:t>
            </a:r>
            <a:endParaRPr lang="en-US" dirty="0"/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Pros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Less network congestion</a:t>
            </a:r>
          </a:p>
          <a:p>
            <a:pPr marL="731520" lvl="3">
              <a:spcBef>
                <a:spcPts val="0"/>
              </a:spcBef>
            </a:pPr>
            <a:r>
              <a:rPr lang="en-US" dirty="0" smtClean="0"/>
              <a:t>2N each slave</a:t>
            </a:r>
          </a:p>
          <a:p>
            <a:pPr marL="731520" lvl="3">
              <a:spcBef>
                <a:spcPts val="0"/>
              </a:spcBef>
            </a:pPr>
            <a:r>
              <a:rPr lang="en-US" dirty="0" smtClean="0"/>
              <a:t>2N each master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Cons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Slow propagation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Still doesn’t scale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Only fault-tolerant</a:t>
            </a:r>
          </a:p>
          <a:p>
            <a:pPr marL="731520" lvl="3">
              <a:spcBef>
                <a:spcPts val="0"/>
              </a:spcBef>
            </a:pPr>
            <a:r>
              <a:rPr lang="en-US" dirty="0" smtClean="0"/>
              <a:t>2 nodes fail = done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Variations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Master watchdog + selection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Neighborhoods/layers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Potential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223282" y="3040303"/>
            <a:ext cx="410534" cy="410505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796382" y="3450808"/>
            <a:ext cx="410534" cy="410505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385848" y="386131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948008" y="427181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633816" y="345080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074717" y="386131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485251" y="427181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95785" y="4694631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8306319" y="5105136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537474" y="468232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99634" y="509282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5569707" y="4841875"/>
            <a:ext cx="1653527" cy="6614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Router</a:t>
            </a:r>
            <a:endParaRPr lang="en-US" dirty="0"/>
          </a:p>
        </p:txBody>
      </p:sp>
      <p:cxnSp>
        <p:nvCxnSpPr>
          <p:cNvPr id="28" name="Straight Connector 27"/>
          <p:cNvCxnSpPr>
            <a:stCxn id="23" idx="3"/>
            <a:endCxn id="24" idx="0"/>
          </p:cNvCxnSpPr>
          <p:nvPr/>
        </p:nvCxnSpPr>
        <p:spPr>
          <a:xfrm flipV="1">
            <a:off x="4510168" y="4841875"/>
            <a:ext cx="1886303" cy="4562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22" idx="3"/>
            <a:endCxn id="24" idx="0"/>
          </p:cNvCxnSpPr>
          <p:nvPr/>
        </p:nvCxnSpPr>
        <p:spPr>
          <a:xfrm flipV="1">
            <a:off x="4948008" y="4841875"/>
            <a:ext cx="1448463" cy="4570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9" idx="3"/>
            <a:endCxn id="24" idx="0"/>
          </p:cNvCxnSpPr>
          <p:nvPr/>
        </p:nvCxnSpPr>
        <p:spPr>
          <a:xfrm>
            <a:off x="5358542" y="4477071"/>
            <a:ext cx="1037929" cy="364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8" idx="3"/>
            <a:endCxn id="24" idx="0"/>
          </p:cNvCxnSpPr>
          <p:nvPr/>
        </p:nvCxnSpPr>
        <p:spPr>
          <a:xfrm>
            <a:off x="5796382" y="4066566"/>
            <a:ext cx="600089" cy="7753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7" idx="2"/>
            <a:endCxn id="24" idx="0"/>
          </p:cNvCxnSpPr>
          <p:nvPr/>
        </p:nvCxnSpPr>
        <p:spPr>
          <a:xfrm>
            <a:off x="6001649" y="3861313"/>
            <a:ext cx="394822" cy="980562"/>
          </a:xfrm>
          <a:prstGeom prst="line">
            <a:avLst/>
          </a:prstGeom>
          <a:ln>
            <a:solidFill>
              <a:srgbClr val="CCFF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5" idx="2"/>
            <a:endCxn id="24" idx="0"/>
          </p:cNvCxnSpPr>
          <p:nvPr/>
        </p:nvCxnSpPr>
        <p:spPr>
          <a:xfrm flipH="1">
            <a:off x="6396471" y="3450808"/>
            <a:ext cx="32078" cy="1391067"/>
          </a:xfrm>
          <a:prstGeom prst="line">
            <a:avLst/>
          </a:prstGeom>
          <a:ln>
            <a:solidFill>
              <a:srgbClr val="CCFFCC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6" idx="2"/>
            <a:endCxn id="24" idx="0"/>
          </p:cNvCxnSpPr>
          <p:nvPr/>
        </p:nvCxnSpPr>
        <p:spPr>
          <a:xfrm flipH="1">
            <a:off x="6396471" y="3861313"/>
            <a:ext cx="442612" cy="980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17" idx="1"/>
            <a:endCxn id="24" idx="0"/>
          </p:cNvCxnSpPr>
          <p:nvPr/>
        </p:nvCxnSpPr>
        <p:spPr>
          <a:xfrm flipH="1">
            <a:off x="6396471" y="4066566"/>
            <a:ext cx="678246" cy="7753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8" idx="1"/>
            <a:endCxn id="24" idx="0"/>
          </p:cNvCxnSpPr>
          <p:nvPr/>
        </p:nvCxnSpPr>
        <p:spPr>
          <a:xfrm flipH="1">
            <a:off x="6396471" y="4477071"/>
            <a:ext cx="1088780" cy="364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9" idx="1"/>
            <a:endCxn id="24" idx="0"/>
          </p:cNvCxnSpPr>
          <p:nvPr/>
        </p:nvCxnSpPr>
        <p:spPr>
          <a:xfrm flipH="1" flipV="1">
            <a:off x="6396471" y="4841875"/>
            <a:ext cx="1499314" cy="580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0" idx="1"/>
            <a:endCxn id="24" idx="0"/>
          </p:cNvCxnSpPr>
          <p:nvPr/>
        </p:nvCxnSpPr>
        <p:spPr>
          <a:xfrm flipH="1" flipV="1">
            <a:off x="6396471" y="4841875"/>
            <a:ext cx="1909848" cy="4685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626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>
              <a:spcBef>
                <a:spcPts val="0"/>
              </a:spcBef>
            </a:pPr>
            <a:r>
              <a:rPr lang="en-US" dirty="0" smtClean="0"/>
              <a:t>10k machines behind </a:t>
            </a:r>
            <a:r>
              <a:rPr lang="en-US" dirty="0" err="1" smtClean="0"/>
              <a:t>loadbalancer</a:t>
            </a:r>
            <a:endParaRPr lang="en-US" dirty="0" smtClean="0"/>
          </a:p>
          <a:p>
            <a:pPr marL="45720">
              <a:spcBef>
                <a:spcPts val="0"/>
              </a:spcBef>
            </a:pPr>
            <a:r>
              <a:rPr lang="en-US" dirty="0" smtClean="0"/>
              <a:t>All need to know “</a:t>
            </a:r>
            <a:r>
              <a:rPr lang="en-US" dirty="0" err="1" smtClean="0"/>
              <a:t>liveness</a:t>
            </a:r>
            <a:r>
              <a:rPr lang="en-US" dirty="0" smtClean="0"/>
              <a:t>” state of entire network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How quickly?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Is misinformation acceptable?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Machines can go down at any time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How frequently?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How do we propagate state efficiently?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Asking the Right 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601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pic>
        <p:nvPicPr>
          <p:cNvPr id="5" name="Picture 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18" y="2651627"/>
            <a:ext cx="1008135" cy="901808"/>
          </a:xfrm>
          <a:prstGeom prst="rect">
            <a:avLst/>
          </a:prstGeom>
        </p:spPr>
      </p:pic>
      <p:pic>
        <p:nvPicPr>
          <p:cNvPr id="7" name="Picture 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249" y="2651627"/>
            <a:ext cx="1008135" cy="901808"/>
          </a:xfrm>
          <a:prstGeom prst="rect">
            <a:avLst/>
          </a:prstGeom>
        </p:spPr>
      </p:pic>
      <p:pic>
        <p:nvPicPr>
          <p:cNvPr id="9" name="Picture 8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53" y="1586878"/>
            <a:ext cx="1008135" cy="901808"/>
          </a:xfrm>
          <a:prstGeom prst="rect">
            <a:avLst/>
          </a:prstGeom>
        </p:spPr>
      </p:pic>
      <p:pic>
        <p:nvPicPr>
          <p:cNvPr id="10" name="Picture 9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384" y="1586878"/>
            <a:ext cx="1008135" cy="901808"/>
          </a:xfrm>
          <a:prstGeom prst="rect">
            <a:avLst/>
          </a:prstGeom>
        </p:spPr>
      </p:pic>
      <p:pic>
        <p:nvPicPr>
          <p:cNvPr id="11" name="Picture 10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114" y="3934453"/>
            <a:ext cx="1008135" cy="901808"/>
          </a:xfrm>
          <a:prstGeom prst="rect">
            <a:avLst/>
          </a:prstGeom>
        </p:spPr>
      </p:pic>
      <p:pic>
        <p:nvPicPr>
          <p:cNvPr id="12" name="Picture 11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845" y="3934453"/>
            <a:ext cx="1008135" cy="901808"/>
          </a:xfrm>
          <a:prstGeom prst="rect">
            <a:avLst/>
          </a:prstGeom>
        </p:spPr>
      </p:pic>
      <p:pic>
        <p:nvPicPr>
          <p:cNvPr id="13" name="Picture 12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106" y="2651627"/>
            <a:ext cx="1008135" cy="901808"/>
          </a:xfrm>
          <a:prstGeom prst="rect">
            <a:avLst/>
          </a:prstGeom>
        </p:spPr>
      </p:pic>
      <p:pic>
        <p:nvPicPr>
          <p:cNvPr id="14" name="Picture 13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837" y="2651627"/>
            <a:ext cx="1008135" cy="901808"/>
          </a:xfrm>
          <a:prstGeom prst="rect">
            <a:avLst/>
          </a:prstGeom>
        </p:spPr>
      </p:pic>
      <p:pic>
        <p:nvPicPr>
          <p:cNvPr id="15" name="Picture 1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367" y="1586878"/>
            <a:ext cx="1008135" cy="901808"/>
          </a:xfrm>
          <a:prstGeom prst="rect">
            <a:avLst/>
          </a:prstGeom>
        </p:spPr>
      </p:pic>
      <p:pic>
        <p:nvPicPr>
          <p:cNvPr id="16" name="Picture 15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098" y="1586878"/>
            <a:ext cx="1008135" cy="901808"/>
          </a:xfrm>
          <a:prstGeom prst="rect">
            <a:avLst/>
          </a:prstGeom>
        </p:spPr>
      </p:pic>
      <p:pic>
        <p:nvPicPr>
          <p:cNvPr id="17" name="Picture 1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241" y="3934453"/>
            <a:ext cx="1008135" cy="901808"/>
          </a:xfrm>
          <a:prstGeom prst="rect">
            <a:avLst/>
          </a:prstGeom>
        </p:spPr>
      </p:pic>
      <p:pic>
        <p:nvPicPr>
          <p:cNvPr id="18" name="Picture 17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972" y="3934453"/>
            <a:ext cx="1008135" cy="90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23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pic>
        <p:nvPicPr>
          <p:cNvPr id="5" name="Picture 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18" y="2651627"/>
            <a:ext cx="1008135" cy="901808"/>
          </a:xfrm>
          <a:prstGeom prst="rect">
            <a:avLst/>
          </a:prstGeom>
        </p:spPr>
      </p:pic>
      <p:pic>
        <p:nvPicPr>
          <p:cNvPr id="7" name="Picture 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249" y="2651627"/>
            <a:ext cx="1008135" cy="901808"/>
          </a:xfrm>
          <a:prstGeom prst="rect">
            <a:avLst/>
          </a:prstGeom>
        </p:spPr>
      </p:pic>
      <p:pic>
        <p:nvPicPr>
          <p:cNvPr id="9" name="Picture 8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53" y="1586878"/>
            <a:ext cx="1008135" cy="901808"/>
          </a:xfrm>
          <a:prstGeom prst="rect">
            <a:avLst/>
          </a:prstGeom>
        </p:spPr>
      </p:pic>
      <p:pic>
        <p:nvPicPr>
          <p:cNvPr id="10" name="Picture 9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384" y="1586878"/>
            <a:ext cx="1008135" cy="901808"/>
          </a:xfrm>
          <a:prstGeom prst="rect">
            <a:avLst/>
          </a:prstGeom>
        </p:spPr>
      </p:pic>
      <p:pic>
        <p:nvPicPr>
          <p:cNvPr id="11" name="Picture 10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114" y="3934453"/>
            <a:ext cx="1008135" cy="901808"/>
          </a:xfrm>
          <a:prstGeom prst="rect">
            <a:avLst/>
          </a:prstGeom>
        </p:spPr>
      </p:pic>
      <p:pic>
        <p:nvPicPr>
          <p:cNvPr id="12" name="Picture 11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845" y="3934453"/>
            <a:ext cx="1008135" cy="901808"/>
          </a:xfrm>
          <a:prstGeom prst="rect">
            <a:avLst/>
          </a:prstGeom>
        </p:spPr>
      </p:pic>
      <p:pic>
        <p:nvPicPr>
          <p:cNvPr id="13" name="Picture 12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106" y="2651627"/>
            <a:ext cx="1008135" cy="901808"/>
          </a:xfrm>
          <a:prstGeom prst="rect">
            <a:avLst/>
          </a:prstGeom>
        </p:spPr>
      </p:pic>
      <p:pic>
        <p:nvPicPr>
          <p:cNvPr id="14" name="Picture 13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837" y="2651627"/>
            <a:ext cx="1008135" cy="901808"/>
          </a:xfrm>
          <a:prstGeom prst="rect">
            <a:avLst/>
          </a:prstGeom>
        </p:spPr>
      </p:pic>
      <p:pic>
        <p:nvPicPr>
          <p:cNvPr id="15" name="Picture 1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367" y="1586878"/>
            <a:ext cx="1008135" cy="901808"/>
          </a:xfrm>
          <a:prstGeom prst="rect">
            <a:avLst/>
          </a:prstGeom>
        </p:spPr>
      </p:pic>
      <p:pic>
        <p:nvPicPr>
          <p:cNvPr id="16" name="Picture 15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098" y="1586878"/>
            <a:ext cx="1008135" cy="901808"/>
          </a:xfrm>
          <a:prstGeom prst="rect">
            <a:avLst/>
          </a:prstGeom>
        </p:spPr>
      </p:pic>
      <p:pic>
        <p:nvPicPr>
          <p:cNvPr id="17" name="Picture 1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241" y="3934453"/>
            <a:ext cx="1008135" cy="901808"/>
          </a:xfrm>
          <a:prstGeom prst="rect">
            <a:avLst/>
          </a:prstGeom>
        </p:spPr>
      </p:pic>
      <p:pic>
        <p:nvPicPr>
          <p:cNvPr id="18" name="Picture 17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972" y="3934453"/>
            <a:ext cx="1008135" cy="901808"/>
          </a:xfrm>
          <a:prstGeom prst="rect">
            <a:avLst/>
          </a:prstGeom>
        </p:spPr>
      </p:pic>
      <p:sp>
        <p:nvSpPr>
          <p:cNvPr id="3" name="Lightning Bolt 2"/>
          <p:cNvSpPr/>
          <p:nvPr/>
        </p:nvSpPr>
        <p:spPr>
          <a:xfrm>
            <a:off x="207267" y="2286020"/>
            <a:ext cx="987847" cy="731213"/>
          </a:xfrm>
          <a:prstGeom prst="lightningBol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00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pic>
        <p:nvPicPr>
          <p:cNvPr id="5" name="Picture 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98518" y="2651627"/>
            <a:ext cx="1008135" cy="901808"/>
          </a:xfrm>
          <a:prstGeom prst="rect">
            <a:avLst/>
          </a:prstGeom>
        </p:spPr>
      </p:pic>
      <p:pic>
        <p:nvPicPr>
          <p:cNvPr id="7" name="Picture 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249" y="2651627"/>
            <a:ext cx="1008135" cy="901808"/>
          </a:xfrm>
          <a:prstGeom prst="rect">
            <a:avLst/>
          </a:prstGeom>
        </p:spPr>
      </p:pic>
      <p:pic>
        <p:nvPicPr>
          <p:cNvPr id="9" name="Picture 8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53" y="1586878"/>
            <a:ext cx="1008135" cy="901808"/>
          </a:xfrm>
          <a:prstGeom prst="rect">
            <a:avLst/>
          </a:prstGeom>
        </p:spPr>
      </p:pic>
      <p:pic>
        <p:nvPicPr>
          <p:cNvPr id="10" name="Picture 9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384" y="1586878"/>
            <a:ext cx="1008135" cy="901808"/>
          </a:xfrm>
          <a:prstGeom prst="rect">
            <a:avLst/>
          </a:prstGeom>
        </p:spPr>
      </p:pic>
      <p:pic>
        <p:nvPicPr>
          <p:cNvPr id="11" name="Picture 10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114" y="3934453"/>
            <a:ext cx="1008135" cy="901808"/>
          </a:xfrm>
          <a:prstGeom prst="rect">
            <a:avLst/>
          </a:prstGeom>
        </p:spPr>
      </p:pic>
      <p:pic>
        <p:nvPicPr>
          <p:cNvPr id="12" name="Picture 11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845" y="3934453"/>
            <a:ext cx="1008135" cy="901808"/>
          </a:xfrm>
          <a:prstGeom prst="rect">
            <a:avLst/>
          </a:prstGeom>
        </p:spPr>
      </p:pic>
      <p:pic>
        <p:nvPicPr>
          <p:cNvPr id="13" name="Picture 12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106" y="2651627"/>
            <a:ext cx="1008135" cy="901808"/>
          </a:xfrm>
          <a:prstGeom prst="rect">
            <a:avLst/>
          </a:prstGeom>
        </p:spPr>
      </p:pic>
      <p:pic>
        <p:nvPicPr>
          <p:cNvPr id="14" name="Picture 13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837" y="2651627"/>
            <a:ext cx="1008135" cy="901808"/>
          </a:xfrm>
          <a:prstGeom prst="rect">
            <a:avLst/>
          </a:prstGeom>
        </p:spPr>
      </p:pic>
      <p:pic>
        <p:nvPicPr>
          <p:cNvPr id="15" name="Picture 1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367" y="1586878"/>
            <a:ext cx="1008135" cy="901808"/>
          </a:xfrm>
          <a:prstGeom prst="rect">
            <a:avLst/>
          </a:prstGeom>
        </p:spPr>
      </p:pic>
      <p:pic>
        <p:nvPicPr>
          <p:cNvPr id="16" name="Picture 15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098" y="1586878"/>
            <a:ext cx="1008135" cy="901808"/>
          </a:xfrm>
          <a:prstGeom prst="rect">
            <a:avLst/>
          </a:prstGeom>
        </p:spPr>
      </p:pic>
      <p:pic>
        <p:nvPicPr>
          <p:cNvPr id="17" name="Picture 1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241" y="3934453"/>
            <a:ext cx="1008135" cy="901808"/>
          </a:xfrm>
          <a:prstGeom prst="rect">
            <a:avLst/>
          </a:prstGeom>
        </p:spPr>
      </p:pic>
      <p:pic>
        <p:nvPicPr>
          <p:cNvPr id="18" name="Picture 17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972" y="3934453"/>
            <a:ext cx="1008135" cy="90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14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pic>
        <p:nvPicPr>
          <p:cNvPr id="5" name="Picture 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98518" y="2651627"/>
            <a:ext cx="1008135" cy="901808"/>
          </a:xfrm>
          <a:prstGeom prst="rect">
            <a:avLst/>
          </a:prstGeom>
        </p:spPr>
      </p:pic>
      <p:pic>
        <p:nvPicPr>
          <p:cNvPr id="7" name="Picture 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249" y="2651627"/>
            <a:ext cx="1008135" cy="901808"/>
          </a:xfrm>
          <a:prstGeom prst="rect">
            <a:avLst/>
          </a:prstGeom>
        </p:spPr>
      </p:pic>
      <p:pic>
        <p:nvPicPr>
          <p:cNvPr id="9" name="Picture 8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53" y="1586878"/>
            <a:ext cx="1008135" cy="901808"/>
          </a:xfrm>
          <a:prstGeom prst="rect">
            <a:avLst/>
          </a:prstGeom>
        </p:spPr>
      </p:pic>
      <p:pic>
        <p:nvPicPr>
          <p:cNvPr id="10" name="Picture 9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384" y="1586878"/>
            <a:ext cx="1008135" cy="901808"/>
          </a:xfrm>
          <a:prstGeom prst="rect">
            <a:avLst/>
          </a:prstGeom>
        </p:spPr>
      </p:pic>
      <p:pic>
        <p:nvPicPr>
          <p:cNvPr id="11" name="Picture 10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95114" y="3934453"/>
            <a:ext cx="1008135" cy="901808"/>
          </a:xfrm>
          <a:prstGeom prst="rect">
            <a:avLst/>
          </a:prstGeom>
        </p:spPr>
      </p:pic>
      <p:pic>
        <p:nvPicPr>
          <p:cNvPr id="12" name="Picture 11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845" y="3934453"/>
            <a:ext cx="1008135" cy="901808"/>
          </a:xfrm>
          <a:prstGeom prst="rect">
            <a:avLst/>
          </a:prstGeom>
        </p:spPr>
      </p:pic>
      <p:pic>
        <p:nvPicPr>
          <p:cNvPr id="13" name="Picture 12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106" y="2651627"/>
            <a:ext cx="1008135" cy="901808"/>
          </a:xfrm>
          <a:prstGeom prst="rect">
            <a:avLst/>
          </a:prstGeom>
        </p:spPr>
      </p:pic>
      <p:pic>
        <p:nvPicPr>
          <p:cNvPr id="14" name="Picture 13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837" y="2651627"/>
            <a:ext cx="1008135" cy="901808"/>
          </a:xfrm>
          <a:prstGeom prst="rect">
            <a:avLst/>
          </a:prstGeom>
        </p:spPr>
      </p:pic>
      <p:pic>
        <p:nvPicPr>
          <p:cNvPr id="15" name="Picture 1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367" y="1586878"/>
            <a:ext cx="1008135" cy="901808"/>
          </a:xfrm>
          <a:prstGeom prst="rect">
            <a:avLst/>
          </a:prstGeom>
        </p:spPr>
      </p:pic>
      <p:pic>
        <p:nvPicPr>
          <p:cNvPr id="16" name="Picture 15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098" y="1586878"/>
            <a:ext cx="1008135" cy="901808"/>
          </a:xfrm>
          <a:prstGeom prst="rect">
            <a:avLst/>
          </a:prstGeom>
        </p:spPr>
      </p:pic>
      <p:pic>
        <p:nvPicPr>
          <p:cNvPr id="17" name="Picture 1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241" y="3934453"/>
            <a:ext cx="1008135" cy="901808"/>
          </a:xfrm>
          <a:prstGeom prst="rect">
            <a:avLst/>
          </a:prstGeom>
        </p:spPr>
      </p:pic>
      <p:pic>
        <p:nvPicPr>
          <p:cNvPr id="18" name="Picture 17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972" y="3934453"/>
            <a:ext cx="1008135" cy="90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778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pic>
        <p:nvPicPr>
          <p:cNvPr id="5" name="Picture 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98518" y="2651627"/>
            <a:ext cx="1008135" cy="901808"/>
          </a:xfrm>
          <a:prstGeom prst="rect">
            <a:avLst/>
          </a:prstGeom>
        </p:spPr>
      </p:pic>
      <p:pic>
        <p:nvPicPr>
          <p:cNvPr id="7" name="Picture 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203249" y="2651627"/>
            <a:ext cx="1008135" cy="901808"/>
          </a:xfrm>
          <a:prstGeom prst="rect">
            <a:avLst/>
          </a:prstGeom>
        </p:spPr>
      </p:pic>
      <p:pic>
        <p:nvPicPr>
          <p:cNvPr id="9" name="Picture 8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506653" y="1586878"/>
            <a:ext cx="1008135" cy="901808"/>
          </a:xfrm>
          <a:prstGeom prst="rect">
            <a:avLst/>
          </a:prstGeom>
        </p:spPr>
      </p:pic>
      <p:pic>
        <p:nvPicPr>
          <p:cNvPr id="10" name="Picture 9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384" y="1586878"/>
            <a:ext cx="1008135" cy="901808"/>
          </a:xfrm>
          <a:prstGeom prst="rect">
            <a:avLst/>
          </a:prstGeom>
        </p:spPr>
      </p:pic>
      <p:pic>
        <p:nvPicPr>
          <p:cNvPr id="11" name="Picture 10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95114" y="3934453"/>
            <a:ext cx="1008135" cy="901808"/>
          </a:xfrm>
          <a:prstGeom prst="rect">
            <a:avLst/>
          </a:prstGeom>
        </p:spPr>
      </p:pic>
      <p:pic>
        <p:nvPicPr>
          <p:cNvPr id="12" name="Picture 11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845" y="3934453"/>
            <a:ext cx="1008135" cy="901808"/>
          </a:xfrm>
          <a:prstGeom prst="rect">
            <a:avLst/>
          </a:prstGeom>
        </p:spPr>
      </p:pic>
      <p:pic>
        <p:nvPicPr>
          <p:cNvPr id="13" name="Picture 12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106" y="2651627"/>
            <a:ext cx="1008135" cy="901808"/>
          </a:xfrm>
          <a:prstGeom prst="rect">
            <a:avLst/>
          </a:prstGeom>
        </p:spPr>
      </p:pic>
      <p:pic>
        <p:nvPicPr>
          <p:cNvPr id="14" name="Picture 13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837" y="2651627"/>
            <a:ext cx="1008135" cy="901808"/>
          </a:xfrm>
          <a:prstGeom prst="rect">
            <a:avLst/>
          </a:prstGeom>
        </p:spPr>
      </p:pic>
      <p:pic>
        <p:nvPicPr>
          <p:cNvPr id="15" name="Picture 1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367" y="1586878"/>
            <a:ext cx="1008135" cy="901808"/>
          </a:xfrm>
          <a:prstGeom prst="rect">
            <a:avLst/>
          </a:prstGeom>
        </p:spPr>
      </p:pic>
      <p:pic>
        <p:nvPicPr>
          <p:cNvPr id="16" name="Picture 15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098" y="1586878"/>
            <a:ext cx="1008135" cy="901808"/>
          </a:xfrm>
          <a:prstGeom prst="rect">
            <a:avLst/>
          </a:prstGeom>
        </p:spPr>
      </p:pic>
      <p:pic>
        <p:nvPicPr>
          <p:cNvPr id="17" name="Picture 1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241" y="3934453"/>
            <a:ext cx="1008135" cy="901808"/>
          </a:xfrm>
          <a:prstGeom prst="rect">
            <a:avLst/>
          </a:prstGeom>
        </p:spPr>
      </p:pic>
      <p:pic>
        <p:nvPicPr>
          <p:cNvPr id="18" name="Picture 17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972" y="3934453"/>
            <a:ext cx="1008135" cy="90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3728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pic>
        <p:nvPicPr>
          <p:cNvPr id="5" name="Picture 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98518" y="2651627"/>
            <a:ext cx="1008135" cy="901808"/>
          </a:xfrm>
          <a:prstGeom prst="rect">
            <a:avLst/>
          </a:prstGeom>
        </p:spPr>
      </p:pic>
      <p:pic>
        <p:nvPicPr>
          <p:cNvPr id="7" name="Picture 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203249" y="2651627"/>
            <a:ext cx="1008135" cy="901808"/>
          </a:xfrm>
          <a:prstGeom prst="rect">
            <a:avLst/>
          </a:prstGeom>
        </p:spPr>
      </p:pic>
      <p:pic>
        <p:nvPicPr>
          <p:cNvPr id="9" name="Picture 8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506653" y="1586878"/>
            <a:ext cx="1008135" cy="901808"/>
          </a:xfrm>
          <a:prstGeom prst="rect">
            <a:avLst/>
          </a:prstGeom>
        </p:spPr>
      </p:pic>
      <p:pic>
        <p:nvPicPr>
          <p:cNvPr id="10" name="Picture 9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211384" y="1586878"/>
            <a:ext cx="1008135" cy="901808"/>
          </a:xfrm>
          <a:prstGeom prst="rect">
            <a:avLst/>
          </a:prstGeom>
        </p:spPr>
      </p:pic>
      <p:pic>
        <p:nvPicPr>
          <p:cNvPr id="11" name="Picture 10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95114" y="3934453"/>
            <a:ext cx="1008135" cy="901808"/>
          </a:xfrm>
          <a:prstGeom prst="rect">
            <a:avLst/>
          </a:prstGeom>
        </p:spPr>
      </p:pic>
      <p:pic>
        <p:nvPicPr>
          <p:cNvPr id="12" name="Picture 11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899845" y="3934453"/>
            <a:ext cx="1008135" cy="901808"/>
          </a:xfrm>
          <a:prstGeom prst="rect">
            <a:avLst/>
          </a:prstGeom>
        </p:spPr>
      </p:pic>
      <p:pic>
        <p:nvPicPr>
          <p:cNvPr id="13" name="Picture 12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952106" y="2651627"/>
            <a:ext cx="1008135" cy="901808"/>
          </a:xfrm>
          <a:prstGeom prst="rect">
            <a:avLst/>
          </a:prstGeom>
        </p:spPr>
      </p:pic>
      <p:pic>
        <p:nvPicPr>
          <p:cNvPr id="14" name="Picture 13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837" y="2651627"/>
            <a:ext cx="1008135" cy="901808"/>
          </a:xfrm>
          <a:prstGeom prst="rect">
            <a:avLst/>
          </a:prstGeom>
        </p:spPr>
      </p:pic>
      <p:pic>
        <p:nvPicPr>
          <p:cNvPr id="15" name="Picture 1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04367" y="1586878"/>
            <a:ext cx="1008135" cy="901808"/>
          </a:xfrm>
          <a:prstGeom prst="rect">
            <a:avLst/>
          </a:prstGeom>
        </p:spPr>
      </p:pic>
      <p:pic>
        <p:nvPicPr>
          <p:cNvPr id="16" name="Picture 15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098" y="1586878"/>
            <a:ext cx="1008135" cy="901808"/>
          </a:xfrm>
          <a:prstGeom prst="rect">
            <a:avLst/>
          </a:prstGeom>
        </p:spPr>
      </p:pic>
      <p:pic>
        <p:nvPicPr>
          <p:cNvPr id="17" name="Picture 1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241" y="3934453"/>
            <a:ext cx="1008135" cy="901808"/>
          </a:xfrm>
          <a:prstGeom prst="rect">
            <a:avLst/>
          </a:prstGeom>
        </p:spPr>
      </p:pic>
      <p:pic>
        <p:nvPicPr>
          <p:cNvPr id="18" name="Picture 17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972" y="3934453"/>
            <a:ext cx="1008135" cy="90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099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pic>
        <p:nvPicPr>
          <p:cNvPr id="5" name="Picture 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98518" y="2651627"/>
            <a:ext cx="1008135" cy="901808"/>
          </a:xfrm>
          <a:prstGeom prst="rect">
            <a:avLst/>
          </a:prstGeom>
        </p:spPr>
      </p:pic>
      <p:pic>
        <p:nvPicPr>
          <p:cNvPr id="7" name="Picture 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203249" y="2651627"/>
            <a:ext cx="1008135" cy="901808"/>
          </a:xfrm>
          <a:prstGeom prst="rect">
            <a:avLst/>
          </a:prstGeom>
        </p:spPr>
      </p:pic>
      <p:pic>
        <p:nvPicPr>
          <p:cNvPr id="9" name="Picture 8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506653" y="1586878"/>
            <a:ext cx="1008135" cy="901808"/>
          </a:xfrm>
          <a:prstGeom prst="rect">
            <a:avLst/>
          </a:prstGeom>
        </p:spPr>
      </p:pic>
      <p:pic>
        <p:nvPicPr>
          <p:cNvPr id="10" name="Picture 9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211384" y="1586878"/>
            <a:ext cx="1008135" cy="901808"/>
          </a:xfrm>
          <a:prstGeom prst="rect">
            <a:avLst/>
          </a:prstGeom>
        </p:spPr>
      </p:pic>
      <p:pic>
        <p:nvPicPr>
          <p:cNvPr id="11" name="Picture 10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95114" y="3934453"/>
            <a:ext cx="1008135" cy="901808"/>
          </a:xfrm>
          <a:prstGeom prst="rect">
            <a:avLst/>
          </a:prstGeom>
        </p:spPr>
      </p:pic>
      <p:pic>
        <p:nvPicPr>
          <p:cNvPr id="12" name="Picture 11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899845" y="3934453"/>
            <a:ext cx="1008135" cy="901808"/>
          </a:xfrm>
          <a:prstGeom prst="rect">
            <a:avLst/>
          </a:prstGeom>
        </p:spPr>
      </p:pic>
      <p:pic>
        <p:nvPicPr>
          <p:cNvPr id="13" name="Picture 12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952106" y="2651627"/>
            <a:ext cx="1008135" cy="901808"/>
          </a:xfrm>
          <a:prstGeom prst="rect">
            <a:avLst/>
          </a:prstGeom>
        </p:spPr>
      </p:pic>
      <p:pic>
        <p:nvPicPr>
          <p:cNvPr id="14" name="Picture 13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656837" y="2651627"/>
            <a:ext cx="1008135" cy="901808"/>
          </a:xfrm>
          <a:prstGeom prst="rect">
            <a:avLst/>
          </a:prstGeom>
        </p:spPr>
      </p:pic>
      <p:pic>
        <p:nvPicPr>
          <p:cNvPr id="15" name="Picture 14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04367" y="1586878"/>
            <a:ext cx="1008135" cy="901808"/>
          </a:xfrm>
          <a:prstGeom prst="rect">
            <a:avLst/>
          </a:prstGeom>
        </p:spPr>
      </p:pic>
      <p:pic>
        <p:nvPicPr>
          <p:cNvPr id="16" name="Picture 15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709098" y="1586878"/>
            <a:ext cx="1008135" cy="901808"/>
          </a:xfrm>
          <a:prstGeom prst="rect">
            <a:avLst/>
          </a:prstGeom>
        </p:spPr>
      </p:pic>
      <p:pic>
        <p:nvPicPr>
          <p:cNvPr id="17" name="Picture 16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960241" y="3934453"/>
            <a:ext cx="1008135" cy="901808"/>
          </a:xfrm>
          <a:prstGeom prst="rect">
            <a:avLst/>
          </a:prstGeom>
        </p:spPr>
      </p:pic>
      <p:pic>
        <p:nvPicPr>
          <p:cNvPr id="18" name="Picture 17" descr="AA04969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664972" y="3934453"/>
            <a:ext cx="1008135" cy="90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98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10789" r="-10789"/>
          <a:stretch>
            <a:fillRect/>
          </a:stretch>
        </p:blipFill>
        <p:spPr>
          <a:xfrm>
            <a:off x="498475" y="1651000"/>
            <a:ext cx="7556500" cy="3454400"/>
          </a:xfrm>
        </p:spPr>
      </p:pic>
    </p:spTree>
    <p:extLst>
      <p:ext uri="{BB962C8B-B14F-4D97-AF65-F5344CB8AC3E}">
        <p14:creationId xmlns:p14="http://schemas.microsoft.com/office/powerpoint/2010/main" val="4169584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Binary tree </a:t>
            </a:r>
            <a:r>
              <a:rPr lang="en-US" dirty="0" err="1" smtClean="0"/>
              <a:t>followup</a:t>
            </a:r>
            <a:endParaRPr lang="en-US" dirty="0" smtClean="0"/>
          </a:p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</a:p>
          <a:p>
            <a:r>
              <a:rPr lang="en-US" dirty="0" smtClean="0"/>
              <a:t>Network consensus</a:t>
            </a:r>
          </a:p>
          <a:p>
            <a:pPr lvl="1"/>
            <a:r>
              <a:rPr lang="en-US" dirty="0" smtClean="0"/>
              <a:t>Time </a:t>
            </a:r>
            <a:r>
              <a:rPr lang="en-US" dirty="0" smtClean="0"/>
              <a:t>permitting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59956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244431" y="1847273"/>
            <a:ext cx="0" cy="29889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1244431" y="4836263"/>
            <a:ext cx="484943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5400000">
            <a:off x="282242" y="2965534"/>
            <a:ext cx="1441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Pct</a:t>
            </a:r>
            <a:r>
              <a:rPr lang="en-US" dirty="0" smtClean="0"/>
              <a:t> Infected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27250" y="4861063"/>
            <a:ext cx="30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5" name="Freeform 24"/>
          <p:cNvSpPr/>
          <p:nvPr/>
        </p:nvSpPr>
        <p:spPr>
          <a:xfrm>
            <a:off x="1282918" y="1628846"/>
            <a:ext cx="4759627" cy="3143275"/>
          </a:xfrm>
          <a:custGeom>
            <a:avLst/>
            <a:gdLst>
              <a:gd name="connsiteX0" fmla="*/ 0 w 4759627"/>
              <a:gd name="connsiteY0" fmla="*/ 3143275 h 3143275"/>
              <a:gd name="connsiteX1" fmla="*/ 0 w 4759627"/>
              <a:gd name="connsiteY1" fmla="*/ 3143275 h 3143275"/>
              <a:gd name="connsiteX2" fmla="*/ 218096 w 4759627"/>
              <a:gd name="connsiteY2" fmla="*/ 3130447 h 3143275"/>
              <a:gd name="connsiteX3" fmla="*/ 320730 w 4759627"/>
              <a:gd name="connsiteY3" fmla="*/ 3104790 h 3143275"/>
              <a:gd name="connsiteX4" fmla="*/ 372047 w 4759627"/>
              <a:gd name="connsiteY4" fmla="*/ 3091962 h 3143275"/>
              <a:gd name="connsiteX5" fmla="*/ 487509 w 4759627"/>
              <a:gd name="connsiteY5" fmla="*/ 3053477 h 3143275"/>
              <a:gd name="connsiteX6" fmla="*/ 525997 w 4759627"/>
              <a:gd name="connsiteY6" fmla="*/ 3040649 h 3143275"/>
              <a:gd name="connsiteX7" fmla="*/ 564484 w 4759627"/>
              <a:gd name="connsiteY7" fmla="*/ 3027821 h 3143275"/>
              <a:gd name="connsiteX8" fmla="*/ 590143 w 4759627"/>
              <a:gd name="connsiteY8" fmla="*/ 2989336 h 3143275"/>
              <a:gd name="connsiteX9" fmla="*/ 667118 w 4759627"/>
              <a:gd name="connsiteY9" fmla="*/ 2950851 h 3143275"/>
              <a:gd name="connsiteX10" fmla="*/ 756922 w 4759627"/>
              <a:gd name="connsiteY10" fmla="*/ 2835396 h 3143275"/>
              <a:gd name="connsiteX11" fmla="*/ 808239 w 4759627"/>
              <a:gd name="connsiteY11" fmla="*/ 2719942 h 3143275"/>
              <a:gd name="connsiteX12" fmla="*/ 859556 w 4759627"/>
              <a:gd name="connsiteY12" fmla="*/ 2642972 h 3143275"/>
              <a:gd name="connsiteX13" fmla="*/ 898043 w 4759627"/>
              <a:gd name="connsiteY13" fmla="*/ 2553174 h 3143275"/>
              <a:gd name="connsiteX14" fmla="*/ 910872 w 4759627"/>
              <a:gd name="connsiteY14" fmla="*/ 2514689 h 3143275"/>
              <a:gd name="connsiteX15" fmla="*/ 936531 w 4759627"/>
              <a:gd name="connsiteY15" fmla="*/ 2463376 h 3143275"/>
              <a:gd name="connsiteX16" fmla="*/ 949360 w 4759627"/>
              <a:gd name="connsiteY16" fmla="*/ 2424891 h 3143275"/>
              <a:gd name="connsiteX17" fmla="*/ 975018 w 4759627"/>
              <a:gd name="connsiteY17" fmla="*/ 2373578 h 3143275"/>
              <a:gd name="connsiteX18" fmla="*/ 1000677 w 4759627"/>
              <a:gd name="connsiteY18" fmla="*/ 2270952 h 3143275"/>
              <a:gd name="connsiteX19" fmla="*/ 1013506 w 4759627"/>
              <a:gd name="connsiteY19" fmla="*/ 2219639 h 3143275"/>
              <a:gd name="connsiteX20" fmla="*/ 1026335 w 4759627"/>
              <a:gd name="connsiteY20" fmla="*/ 2168326 h 3143275"/>
              <a:gd name="connsiteX21" fmla="*/ 1051993 w 4759627"/>
              <a:gd name="connsiteY21" fmla="*/ 2091356 h 3143275"/>
              <a:gd name="connsiteX22" fmla="*/ 1090481 w 4759627"/>
              <a:gd name="connsiteY22" fmla="*/ 1988730 h 3143275"/>
              <a:gd name="connsiteX23" fmla="*/ 1116139 w 4759627"/>
              <a:gd name="connsiteY23" fmla="*/ 1898932 h 3143275"/>
              <a:gd name="connsiteX24" fmla="*/ 1141798 w 4759627"/>
              <a:gd name="connsiteY24" fmla="*/ 1847619 h 3143275"/>
              <a:gd name="connsiteX25" fmla="*/ 1154627 w 4759627"/>
              <a:gd name="connsiteY25" fmla="*/ 1809134 h 3143275"/>
              <a:gd name="connsiteX26" fmla="*/ 1167456 w 4759627"/>
              <a:gd name="connsiteY26" fmla="*/ 1757821 h 3143275"/>
              <a:gd name="connsiteX27" fmla="*/ 1193114 w 4759627"/>
              <a:gd name="connsiteY27" fmla="*/ 1719336 h 3143275"/>
              <a:gd name="connsiteX28" fmla="*/ 1218773 w 4759627"/>
              <a:gd name="connsiteY28" fmla="*/ 1642366 h 3143275"/>
              <a:gd name="connsiteX29" fmla="*/ 1244431 w 4759627"/>
              <a:gd name="connsiteY29" fmla="*/ 1591053 h 3143275"/>
              <a:gd name="connsiteX30" fmla="*/ 1257260 w 4759627"/>
              <a:gd name="connsiteY30" fmla="*/ 1552568 h 3143275"/>
              <a:gd name="connsiteX31" fmla="*/ 1282919 w 4759627"/>
              <a:gd name="connsiteY31" fmla="*/ 1526912 h 3143275"/>
              <a:gd name="connsiteX32" fmla="*/ 1334235 w 4759627"/>
              <a:gd name="connsiteY32" fmla="*/ 1462770 h 3143275"/>
              <a:gd name="connsiteX33" fmla="*/ 1359894 w 4759627"/>
              <a:gd name="connsiteY33" fmla="*/ 1411457 h 3143275"/>
              <a:gd name="connsiteX34" fmla="*/ 1385552 w 4759627"/>
              <a:gd name="connsiteY34" fmla="*/ 1372972 h 3143275"/>
              <a:gd name="connsiteX35" fmla="*/ 1411210 w 4759627"/>
              <a:gd name="connsiteY35" fmla="*/ 1308831 h 3143275"/>
              <a:gd name="connsiteX36" fmla="*/ 1475356 w 4759627"/>
              <a:gd name="connsiteY36" fmla="*/ 1244689 h 3143275"/>
              <a:gd name="connsiteX37" fmla="*/ 1488185 w 4759627"/>
              <a:gd name="connsiteY37" fmla="*/ 1206205 h 3143275"/>
              <a:gd name="connsiteX38" fmla="*/ 1513844 w 4759627"/>
              <a:gd name="connsiteY38" fmla="*/ 1180548 h 3143275"/>
              <a:gd name="connsiteX39" fmla="*/ 1539502 w 4759627"/>
              <a:gd name="connsiteY39" fmla="*/ 1142063 h 3143275"/>
              <a:gd name="connsiteX40" fmla="*/ 1565161 w 4759627"/>
              <a:gd name="connsiteY40" fmla="*/ 1116407 h 3143275"/>
              <a:gd name="connsiteX41" fmla="*/ 1616477 w 4759627"/>
              <a:gd name="connsiteY41" fmla="*/ 1039437 h 3143275"/>
              <a:gd name="connsiteX42" fmla="*/ 1642136 w 4759627"/>
              <a:gd name="connsiteY42" fmla="*/ 1000952 h 3143275"/>
              <a:gd name="connsiteX43" fmla="*/ 1667794 w 4759627"/>
              <a:gd name="connsiteY43" fmla="*/ 962467 h 3143275"/>
              <a:gd name="connsiteX44" fmla="*/ 1706282 w 4759627"/>
              <a:gd name="connsiteY44" fmla="*/ 923982 h 3143275"/>
              <a:gd name="connsiteX45" fmla="*/ 1719111 w 4759627"/>
              <a:gd name="connsiteY45" fmla="*/ 885497 h 3143275"/>
              <a:gd name="connsiteX46" fmla="*/ 1757598 w 4759627"/>
              <a:gd name="connsiteY46" fmla="*/ 859841 h 3143275"/>
              <a:gd name="connsiteX47" fmla="*/ 1783257 w 4759627"/>
              <a:gd name="connsiteY47" fmla="*/ 834184 h 3143275"/>
              <a:gd name="connsiteX48" fmla="*/ 1808915 w 4759627"/>
              <a:gd name="connsiteY48" fmla="*/ 795699 h 3143275"/>
              <a:gd name="connsiteX49" fmla="*/ 1885890 w 4759627"/>
              <a:gd name="connsiteY49" fmla="*/ 718730 h 3143275"/>
              <a:gd name="connsiteX50" fmla="*/ 1911549 w 4759627"/>
              <a:gd name="connsiteY50" fmla="*/ 693073 h 3143275"/>
              <a:gd name="connsiteX51" fmla="*/ 1988524 w 4759627"/>
              <a:gd name="connsiteY51" fmla="*/ 641760 h 3143275"/>
              <a:gd name="connsiteX52" fmla="*/ 2039840 w 4759627"/>
              <a:gd name="connsiteY52" fmla="*/ 603275 h 3143275"/>
              <a:gd name="connsiteX53" fmla="*/ 2103986 w 4759627"/>
              <a:gd name="connsiteY53" fmla="*/ 551962 h 3143275"/>
              <a:gd name="connsiteX54" fmla="*/ 2142474 w 4759627"/>
              <a:gd name="connsiteY54" fmla="*/ 539134 h 3143275"/>
              <a:gd name="connsiteX55" fmla="*/ 2219449 w 4759627"/>
              <a:gd name="connsiteY55" fmla="*/ 487821 h 3143275"/>
              <a:gd name="connsiteX56" fmla="*/ 2334912 w 4759627"/>
              <a:gd name="connsiteY56" fmla="*/ 449336 h 3143275"/>
              <a:gd name="connsiteX57" fmla="*/ 2373399 w 4759627"/>
              <a:gd name="connsiteY57" fmla="*/ 436508 h 3143275"/>
              <a:gd name="connsiteX58" fmla="*/ 2411887 w 4759627"/>
              <a:gd name="connsiteY58" fmla="*/ 423679 h 3143275"/>
              <a:gd name="connsiteX59" fmla="*/ 2463203 w 4759627"/>
              <a:gd name="connsiteY59" fmla="*/ 410851 h 3143275"/>
              <a:gd name="connsiteX60" fmla="*/ 2514520 w 4759627"/>
              <a:gd name="connsiteY60" fmla="*/ 385194 h 3143275"/>
              <a:gd name="connsiteX61" fmla="*/ 2642812 w 4759627"/>
              <a:gd name="connsiteY61" fmla="*/ 346710 h 3143275"/>
              <a:gd name="connsiteX62" fmla="*/ 2758275 w 4759627"/>
              <a:gd name="connsiteY62" fmla="*/ 321053 h 3143275"/>
              <a:gd name="connsiteX63" fmla="*/ 2873737 w 4759627"/>
              <a:gd name="connsiteY63" fmla="*/ 282568 h 3143275"/>
              <a:gd name="connsiteX64" fmla="*/ 2912225 w 4759627"/>
              <a:gd name="connsiteY64" fmla="*/ 269740 h 3143275"/>
              <a:gd name="connsiteX65" fmla="*/ 2950712 w 4759627"/>
              <a:gd name="connsiteY65" fmla="*/ 244083 h 3143275"/>
              <a:gd name="connsiteX66" fmla="*/ 3079004 w 4759627"/>
              <a:gd name="connsiteY66" fmla="*/ 205598 h 3143275"/>
              <a:gd name="connsiteX67" fmla="*/ 3155979 w 4759627"/>
              <a:gd name="connsiteY67" fmla="*/ 179942 h 3143275"/>
              <a:gd name="connsiteX68" fmla="*/ 3207296 w 4759627"/>
              <a:gd name="connsiteY68" fmla="*/ 167114 h 3143275"/>
              <a:gd name="connsiteX69" fmla="*/ 3245784 w 4759627"/>
              <a:gd name="connsiteY69" fmla="*/ 154285 h 3143275"/>
              <a:gd name="connsiteX70" fmla="*/ 3463880 w 4759627"/>
              <a:gd name="connsiteY70" fmla="*/ 128629 h 3143275"/>
              <a:gd name="connsiteX71" fmla="*/ 3566513 w 4759627"/>
              <a:gd name="connsiteY71" fmla="*/ 115800 h 3143275"/>
              <a:gd name="connsiteX72" fmla="*/ 3643488 w 4759627"/>
              <a:gd name="connsiteY72" fmla="*/ 102972 h 3143275"/>
              <a:gd name="connsiteX73" fmla="*/ 3823097 w 4759627"/>
              <a:gd name="connsiteY73" fmla="*/ 90144 h 3143275"/>
              <a:gd name="connsiteX74" fmla="*/ 3874413 w 4759627"/>
              <a:gd name="connsiteY74" fmla="*/ 77316 h 3143275"/>
              <a:gd name="connsiteX75" fmla="*/ 3964218 w 4759627"/>
              <a:gd name="connsiteY75" fmla="*/ 64487 h 3143275"/>
              <a:gd name="connsiteX76" fmla="*/ 4041193 w 4759627"/>
              <a:gd name="connsiteY76" fmla="*/ 38831 h 3143275"/>
              <a:gd name="connsiteX77" fmla="*/ 4182314 w 4759627"/>
              <a:gd name="connsiteY77" fmla="*/ 26002 h 3143275"/>
              <a:gd name="connsiteX78" fmla="*/ 4259289 w 4759627"/>
              <a:gd name="connsiteY78" fmla="*/ 13174 h 3143275"/>
              <a:gd name="connsiteX79" fmla="*/ 4759627 w 4759627"/>
              <a:gd name="connsiteY79" fmla="*/ 346 h 3143275"/>
              <a:gd name="connsiteX80" fmla="*/ 4759627 w 4759627"/>
              <a:gd name="connsiteY80" fmla="*/ 346 h 31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4759627" h="3143275">
                <a:moveTo>
                  <a:pt x="0" y="3143275"/>
                </a:moveTo>
                <a:lnTo>
                  <a:pt x="0" y="3143275"/>
                </a:lnTo>
                <a:cubicBezTo>
                  <a:pt x="72699" y="3138999"/>
                  <a:pt x="145571" y="3137040"/>
                  <a:pt x="218096" y="3130447"/>
                </a:cubicBezTo>
                <a:cubicBezTo>
                  <a:pt x="275486" y="3125230"/>
                  <a:pt x="273969" y="3118149"/>
                  <a:pt x="320730" y="3104790"/>
                </a:cubicBezTo>
                <a:cubicBezTo>
                  <a:pt x="337684" y="3099946"/>
                  <a:pt x="355158" y="3097028"/>
                  <a:pt x="372047" y="3091962"/>
                </a:cubicBezTo>
                <a:cubicBezTo>
                  <a:pt x="372149" y="3091932"/>
                  <a:pt x="468215" y="3059908"/>
                  <a:pt x="487509" y="3053477"/>
                </a:cubicBezTo>
                <a:lnTo>
                  <a:pt x="525997" y="3040649"/>
                </a:lnTo>
                <a:lnTo>
                  <a:pt x="564484" y="3027821"/>
                </a:lnTo>
                <a:cubicBezTo>
                  <a:pt x="573037" y="3014993"/>
                  <a:pt x="579240" y="3000238"/>
                  <a:pt x="590143" y="2989336"/>
                </a:cubicBezTo>
                <a:cubicBezTo>
                  <a:pt x="615014" y="2964466"/>
                  <a:pt x="635814" y="2961285"/>
                  <a:pt x="667118" y="2950851"/>
                </a:cubicBezTo>
                <a:cubicBezTo>
                  <a:pt x="728499" y="2858786"/>
                  <a:pt x="696630" y="2895685"/>
                  <a:pt x="756922" y="2835396"/>
                </a:cubicBezTo>
                <a:cubicBezTo>
                  <a:pt x="801721" y="2701006"/>
                  <a:pt x="759445" y="2805326"/>
                  <a:pt x="808239" y="2719942"/>
                </a:cubicBezTo>
                <a:cubicBezTo>
                  <a:pt x="849664" y="2647454"/>
                  <a:pt x="813823" y="2688701"/>
                  <a:pt x="859556" y="2642972"/>
                </a:cubicBezTo>
                <a:cubicBezTo>
                  <a:pt x="886256" y="2536179"/>
                  <a:pt x="853745" y="2641765"/>
                  <a:pt x="898043" y="2553174"/>
                </a:cubicBezTo>
                <a:cubicBezTo>
                  <a:pt x="904091" y="2541079"/>
                  <a:pt x="905545" y="2527118"/>
                  <a:pt x="910872" y="2514689"/>
                </a:cubicBezTo>
                <a:cubicBezTo>
                  <a:pt x="918406" y="2497112"/>
                  <a:pt x="928997" y="2480953"/>
                  <a:pt x="936531" y="2463376"/>
                </a:cubicBezTo>
                <a:cubicBezTo>
                  <a:pt x="941858" y="2450947"/>
                  <a:pt x="944033" y="2437320"/>
                  <a:pt x="949360" y="2424891"/>
                </a:cubicBezTo>
                <a:cubicBezTo>
                  <a:pt x="956893" y="2407314"/>
                  <a:pt x="968970" y="2391720"/>
                  <a:pt x="975018" y="2373578"/>
                </a:cubicBezTo>
                <a:cubicBezTo>
                  <a:pt x="986170" y="2340126"/>
                  <a:pt x="992124" y="2305161"/>
                  <a:pt x="1000677" y="2270952"/>
                </a:cubicBezTo>
                <a:lnTo>
                  <a:pt x="1013506" y="2219639"/>
                </a:lnTo>
                <a:cubicBezTo>
                  <a:pt x="1017782" y="2202535"/>
                  <a:pt x="1020759" y="2185052"/>
                  <a:pt x="1026335" y="2168326"/>
                </a:cubicBezTo>
                <a:cubicBezTo>
                  <a:pt x="1034888" y="2142669"/>
                  <a:pt x="1045433" y="2117593"/>
                  <a:pt x="1051993" y="2091356"/>
                </a:cubicBezTo>
                <a:cubicBezTo>
                  <a:pt x="1069460" y="2021490"/>
                  <a:pt x="1056937" y="2055812"/>
                  <a:pt x="1090481" y="1988730"/>
                </a:cubicBezTo>
                <a:cubicBezTo>
                  <a:pt x="1096990" y="1962694"/>
                  <a:pt x="1105097" y="1924695"/>
                  <a:pt x="1116139" y="1898932"/>
                </a:cubicBezTo>
                <a:cubicBezTo>
                  <a:pt x="1123673" y="1881355"/>
                  <a:pt x="1134264" y="1865196"/>
                  <a:pt x="1141798" y="1847619"/>
                </a:cubicBezTo>
                <a:cubicBezTo>
                  <a:pt x="1147125" y="1835190"/>
                  <a:pt x="1150912" y="1822136"/>
                  <a:pt x="1154627" y="1809134"/>
                </a:cubicBezTo>
                <a:cubicBezTo>
                  <a:pt x="1159471" y="1792182"/>
                  <a:pt x="1160511" y="1774026"/>
                  <a:pt x="1167456" y="1757821"/>
                </a:cubicBezTo>
                <a:cubicBezTo>
                  <a:pt x="1173530" y="1743650"/>
                  <a:pt x="1186852" y="1733425"/>
                  <a:pt x="1193114" y="1719336"/>
                </a:cubicBezTo>
                <a:cubicBezTo>
                  <a:pt x="1204099" y="1694622"/>
                  <a:pt x="1206678" y="1666555"/>
                  <a:pt x="1218773" y="1642366"/>
                </a:cubicBezTo>
                <a:cubicBezTo>
                  <a:pt x="1227326" y="1625262"/>
                  <a:pt x="1236898" y="1608630"/>
                  <a:pt x="1244431" y="1591053"/>
                </a:cubicBezTo>
                <a:cubicBezTo>
                  <a:pt x="1249758" y="1578624"/>
                  <a:pt x="1250302" y="1564163"/>
                  <a:pt x="1257260" y="1552568"/>
                </a:cubicBezTo>
                <a:cubicBezTo>
                  <a:pt x="1263483" y="1542197"/>
                  <a:pt x="1274366" y="1535464"/>
                  <a:pt x="1282919" y="1526912"/>
                </a:cubicBezTo>
                <a:cubicBezTo>
                  <a:pt x="1315024" y="1398496"/>
                  <a:pt x="1266752" y="1530247"/>
                  <a:pt x="1334235" y="1462770"/>
                </a:cubicBezTo>
                <a:cubicBezTo>
                  <a:pt x="1347758" y="1449248"/>
                  <a:pt x="1350406" y="1428061"/>
                  <a:pt x="1359894" y="1411457"/>
                </a:cubicBezTo>
                <a:cubicBezTo>
                  <a:pt x="1367544" y="1398071"/>
                  <a:pt x="1378657" y="1386762"/>
                  <a:pt x="1385552" y="1372972"/>
                </a:cubicBezTo>
                <a:cubicBezTo>
                  <a:pt x="1395851" y="1352376"/>
                  <a:pt x="1398004" y="1327695"/>
                  <a:pt x="1411210" y="1308831"/>
                </a:cubicBezTo>
                <a:cubicBezTo>
                  <a:pt x="1428551" y="1284060"/>
                  <a:pt x="1475356" y="1244689"/>
                  <a:pt x="1475356" y="1244689"/>
                </a:cubicBezTo>
                <a:cubicBezTo>
                  <a:pt x="1479632" y="1231861"/>
                  <a:pt x="1481228" y="1217800"/>
                  <a:pt x="1488185" y="1206205"/>
                </a:cubicBezTo>
                <a:cubicBezTo>
                  <a:pt x="1494408" y="1195834"/>
                  <a:pt x="1506288" y="1189993"/>
                  <a:pt x="1513844" y="1180548"/>
                </a:cubicBezTo>
                <a:cubicBezTo>
                  <a:pt x="1523476" y="1168509"/>
                  <a:pt x="1529870" y="1154102"/>
                  <a:pt x="1539502" y="1142063"/>
                </a:cubicBezTo>
                <a:cubicBezTo>
                  <a:pt x="1547058" y="1132619"/>
                  <a:pt x="1557904" y="1126083"/>
                  <a:pt x="1565161" y="1116407"/>
                </a:cubicBezTo>
                <a:cubicBezTo>
                  <a:pt x="1583663" y="1091739"/>
                  <a:pt x="1599372" y="1065094"/>
                  <a:pt x="1616477" y="1039437"/>
                </a:cubicBezTo>
                <a:lnTo>
                  <a:pt x="1642136" y="1000952"/>
                </a:lnTo>
                <a:cubicBezTo>
                  <a:pt x="1650689" y="988124"/>
                  <a:pt x="1656891" y="973369"/>
                  <a:pt x="1667794" y="962467"/>
                </a:cubicBezTo>
                <a:lnTo>
                  <a:pt x="1706282" y="923982"/>
                </a:lnTo>
                <a:cubicBezTo>
                  <a:pt x="1710558" y="911154"/>
                  <a:pt x="1710663" y="896056"/>
                  <a:pt x="1719111" y="885497"/>
                </a:cubicBezTo>
                <a:cubicBezTo>
                  <a:pt x="1728743" y="873458"/>
                  <a:pt x="1745558" y="869472"/>
                  <a:pt x="1757598" y="859841"/>
                </a:cubicBezTo>
                <a:cubicBezTo>
                  <a:pt x="1767043" y="852285"/>
                  <a:pt x="1775701" y="843629"/>
                  <a:pt x="1783257" y="834184"/>
                </a:cubicBezTo>
                <a:cubicBezTo>
                  <a:pt x="1792889" y="822145"/>
                  <a:pt x="1798671" y="807222"/>
                  <a:pt x="1808915" y="795699"/>
                </a:cubicBezTo>
                <a:cubicBezTo>
                  <a:pt x="1833022" y="768580"/>
                  <a:pt x="1860232" y="744386"/>
                  <a:pt x="1885890" y="718730"/>
                </a:cubicBezTo>
                <a:cubicBezTo>
                  <a:pt x="1894443" y="710178"/>
                  <a:pt x="1901485" y="699782"/>
                  <a:pt x="1911549" y="693073"/>
                </a:cubicBezTo>
                <a:cubicBezTo>
                  <a:pt x="1937207" y="675969"/>
                  <a:pt x="1963854" y="660261"/>
                  <a:pt x="1988524" y="641760"/>
                </a:cubicBezTo>
                <a:cubicBezTo>
                  <a:pt x="2005629" y="628932"/>
                  <a:pt x="2023414" y="616962"/>
                  <a:pt x="2039840" y="603275"/>
                </a:cubicBezTo>
                <a:cubicBezTo>
                  <a:pt x="2075633" y="573450"/>
                  <a:pt x="2056415" y="575746"/>
                  <a:pt x="2103986" y="551962"/>
                </a:cubicBezTo>
                <a:cubicBezTo>
                  <a:pt x="2116082" y="545915"/>
                  <a:pt x="2129645" y="543410"/>
                  <a:pt x="2142474" y="539134"/>
                </a:cubicBezTo>
                <a:cubicBezTo>
                  <a:pt x="2168132" y="522030"/>
                  <a:pt x="2190194" y="497572"/>
                  <a:pt x="2219449" y="487821"/>
                </a:cubicBezTo>
                <a:lnTo>
                  <a:pt x="2334912" y="449336"/>
                </a:lnTo>
                <a:lnTo>
                  <a:pt x="2373399" y="436508"/>
                </a:lnTo>
                <a:cubicBezTo>
                  <a:pt x="2386228" y="432232"/>
                  <a:pt x="2398767" y="426959"/>
                  <a:pt x="2411887" y="423679"/>
                </a:cubicBezTo>
                <a:lnTo>
                  <a:pt x="2463203" y="410851"/>
                </a:lnTo>
                <a:cubicBezTo>
                  <a:pt x="2480309" y="402299"/>
                  <a:pt x="2496763" y="392296"/>
                  <a:pt x="2514520" y="385194"/>
                </a:cubicBezTo>
                <a:cubicBezTo>
                  <a:pt x="2590746" y="354706"/>
                  <a:pt x="2576649" y="365613"/>
                  <a:pt x="2642812" y="346710"/>
                </a:cubicBezTo>
                <a:cubicBezTo>
                  <a:pt x="2731249" y="321443"/>
                  <a:pt x="2619346" y="344205"/>
                  <a:pt x="2758275" y="321053"/>
                </a:cubicBezTo>
                <a:lnTo>
                  <a:pt x="2873737" y="282568"/>
                </a:lnTo>
                <a:lnTo>
                  <a:pt x="2912225" y="269740"/>
                </a:lnTo>
                <a:cubicBezTo>
                  <a:pt x="2925054" y="261188"/>
                  <a:pt x="2936622" y="250345"/>
                  <a:pt x="2950712" y="244083"/>
                </a:cubicBezTo>
                <a:cubicBezTo>
                  <a:pt x="3013500" y="216179"/>
                  <a:pt x="3021602" y="222817"/>
                  <a:pt x="3079004" y="205598"/>
                </a:cubicBezTo>
                <a:cubicBezTo>
                  <a:pt x="3104910" y="197827"/>
                  <a:pt x="3129740" y="186501"/>
                  <a:pt x="3155979" y="179942"/>
                </a:cubicBezTo>
                <a:cubicBezTo>
                  <a:pt x="3173085" y="175666"/>
                  <a:pt x="3190342" y="171958"/>
                  <a:pt x="3207296" y="167114"/>
                </a:cubicBezTo>
                <a:cubicBezTo>
                  <a:pt x="3220299" y="163399"/>
                  <a:pt x="3232583" y="157218"/>
                  <a:pt x="3245784" y="154285"/>
                </a:cubicBezTo>
                <a:cubicBezTo>
                  <a:pt x="3321942" y="137362"/>
                  <a:pt x="3382941" y="137148"/>
                  <a:pt x="3463880" y="128629"/>
                </a:cubicBezTo>
                <a:cubicBezTo>
                  <a:pt x="3498168" y="125020"/>
                  <a:pt x="3532382" y="120676"/>
                  <a:pt x="3566513" y="115800"/>
                </a:cubicBezTo>
                <a:cubicBezTo>
                  <a:pt x="3592264" y="112122"/>
                  <a:pt x="3617605" y="105560"/>
                  <a:pt x="3643488" y="102972"/>
                </a:cubicBezTo>
                <a:cubicBezTo>
                  <a:pt x="3703212" y="97000"/>
                  <a:pt x="3763227" y="94420"/>
                  <a:pt x="3823097" y="90144"/>
                </a:cubicBezTo>
                <a:cubicBezTo>
                  <a:pt x="3840202" y="85868"/>
                  <a:pt x="3857066" y="80470"/>
                  <a:pt x="3874413" y="77316"/>
                </a:cubicBezTo>
                <a:cubicBezTo>
                  <a:pt x="3904164" y="71907"/>
                  <a:pt x="3934753" y="71286"/>
                  <a:pt x="3964218" y="64487"/>
                </a:cubicBezTo>
                <a:cubicBezTo>
                  <a:pt x="3990571" y="58406"/>
                  <a:pt x="4014558" y="43531"/>
                  <a:pt x="4041193" y="38831"/>
                </a:cubicBezTo>
                <a:cubicBezTo>
                  <a:pt x="4087709" y="30623"/>
                  <a:pt x="4135403" y="31521"/>
                  <a:pt x="4182314" y="26002"/>
                </a:cubicBezTo>
                <a:cubicBezTo>
                  <a:pt x="4208148" y="22963"/>
                  <a:pt x="4233348" y="15095"/>
                  <a:pt x="4259289" y="13174"/>
                </a:cubicBezTo>
                <a:cubicBezTo>
                  <a:pt x="4481911" y="-3315"/>
                  <a:pt x="4544686" y="346"/>
                  <a:pt x="4759627" y="346"/>
                </a:cubicBezTo>
                <a:lnTo>
                  <a:pt x="4759627" y="346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048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>
              <a:spcBef>
                <a:spcPts val="0"/>
              </a:spcBef>
            </a:pPr>
            <a:r>
              <a:rPr lang="en-US" dirty="0" smtClean="0"/>
              <a:t>10k machines behind </a:t>
            </a:r>
            <a:r>
              <a:rPr lang="en-US" dirty="0" err="1" smtClean="0"/>
              <a:t>loadbalancer</a:t>
            </a:r>
            <a:endParaRPr lang="en-US" dirty="0" smtClean="0"/>
          </a:p>
          <a:p>
            <a:pPr marL="45720">
              <a:spcBef>
                <a:spcPts val="0"/>
              </a:spcBef>
            </a:pPr>
            <a:r>
              <a:rPr lang="en-US" dirty="0" smtClean="0"/>
              <a:t>All need to know “</a:t>
            </a:r>
            <a:r>
              <a:rPr lang="en-US" dirty="0" err="1" smtClean="0"/>
              <a:t>liveness</a:t>
            </a:r>
            <a:r>
              <a:rPr lang="en-US" dirty="0" smtClean="0"/>
              <a:t>” state of entire network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How quickly?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Within a second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Is misinformation acceptable?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With proper recovery, yes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Machines can go down at any time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How frequently?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Pretty frequently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How do we propagate state efficiently?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Asking the Right 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740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>
              <a:spcBef>
                <a:spcPts val="0"/>
              </a:spcBef>
            </a:pPr>
            <a:r>
              <a:rPr lang="en-US" dirty="0" smtClean="0"/>
              <a:t>Period exchange of </a:t>
            </a:r>
            <a:r>
              <a:rPr lang="en-US" b="1" dirty="0" smtClean="0"/>
              <a:t>bounded size</a:t>
            </a:r>
            <a:r>
              <a:rPr lang="en-US" dirty="0" smtClean="0"/>
              <a:t> messages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Pairwise interactions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Randomization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see also: EECS 598, MATH 416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Disclaimer – I have taken neither, and 598 is with a current 376 prof. Also, special topics courses are dangerous</a:t>
            </a:r>
          </a:p>
          <a:p>
            <a:pPr marL="45720">
              <a:spcBef>
                <a:spcPts val="0"/>
              </a:spcBef>
            </a:pPr>
            <a:r>
              <a:rPr lang="en-US" i="1" dirty="0" smtClean="0"/>
              <a:t>Eventual</a:t>
            </a:r>
            <a:r>
              <a:rPr lang="en-US" dirty="0" smtClean="0"/>
              <a:t> consistency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Can configure to be under 1 second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Exponential (1.8</a:t>
            </a:r>
            <a:r>
              <a:rPr lang="en-US" baseline="30000" dirty="0" smtClean="0"/>
              <a:t>k</a:t>
            </a:r>
            <a:r>
              <a:rPr lang="en-US" dirty="0" smtClean="0"/>
              <a:t>) growth in log(n) time</a:t>
            </a:r>
            <a:endParaRPr lang="en-US" dirty="0"/>
          </a:p>
          <a:p>
            <a:pPr marL="45720">
              <a:spcBef>
                <a:spcPts val="0"/>
              </a:spcBef>
            </a:pPr>
            <a:r>
              <a:rPr lang="en-US" sz="1200" i="1" dirty="0" smtClean="0"/>
              <a:t>Why don’t we have a class that teaches this kind of thing?</a:t>
            </a:r>
          </a:p>
          <a:p>
            <a:pPr marL="274320" lvl="1">
              <a:spcBef>
                <a:spcPts val="0"/>
              </a:spcBef>
            </a:pPr>
            <a:r>
              <a:rPr lang="en-US" sz="1000" i="1" dirty="0" smtClean="0"/>
              <a:t>#</a:t>
            </a:r>
            <a:r>
              <a:rPr lang="en-US" sz="1000" i="1" dirty="0" err="1" smtClean="0"/>
              <a:t>themichigandifference</a:t>
            </a:r>
            <a:endParaRPr lang="en-US" sz="1000" i="1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Protocol, Epidemic Algorithms, and Rumors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313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>
              <a:spcBef>
                <a:spcPts val="0"/>
              </a:spcBef>
            </a:pPr>
            <a:r>
              <a:rPr lang="en-US" dirty="0" smtClean="0"/>
              <a:t>Pros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Simple to implement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Super efficient network usage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Failsafe (not fault tolerant, which is a weaker guarantee)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Tunable behaviors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Cons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Slower propagation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Configurable, but degenerate</a:t>
            </a:r>
          </a:p>
          <a:p>
            <a:pPr marL="274320" lvl="1">
              <a:spcBef>
                <a:spcPts val="0"/>
              </a:spcBef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Protocol, Epidemic Algorithms, and Rumors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78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7" y="1651000"/>
            <a:ext cx="7556313" cy="3954960"/>
          </a:xfrm>
        </p:spPr>
        <p:txBody>
          <a:bodyPr>
            <a:normAutofit/>
          </a:bodyPr>
          <a:lstStyle/>
          <a:p>
            <a:pPr marL="388620" lvl="1" indent="-342900">
              <a:spcBef>
                <a:spcPts val="0"/>
              </a:spcBef>
            </a:pPr>
            <a:r>
              <a:rPr lang="en-US" sz="2400" dirty="0" smtClean="0"/>
              <a:t>Each node has state table</a:t>
            </a:r>
          </a:p>
          <a:p>
            <a:pPr marL="617220" lvl="2" indent="-342900">
              <a:spcBef>
                <a:spcPts val="0"/>
              </a:spcBef>
            </a:pPr>
            <a:r>
              <a:rPr lang="en-US" sz="2400" dirty="0" smtClean="0"/>
              <a:t>(Node, T) pair</a:t>
            </a:r>
          </a:p>
          <a:p>
            <a:pPr marL="845820" lvl="3" indent="-342900">
              <a:spcBef>
                <a:spcPts val="0"/>
              </a:spcBef>
            </a:pPr>
            <a:r>
              <a:rPr lang="en-US" sz="2400" dirty="0" smtClean="0"/>
              <a:t>Node is node id</a:t>
            </a:r>
          </a:p>
          <a:p>
            <a:pPr marL="845820" lvl="3" indent="-342900">
              <a:spcBef>
                <a:spcPts val="0"/>
              </a:spcBef>
            </a:pPr>
            <a:r>
              <a:rPr lang="en-US" sz="2400" dirty="0" smtClean="0"/>
              <a:t>T is time last gossiped about</a:t>
            </a:r>
          </a:p>
          <a:p>
            <a:pPr marL="388620" lvl="1" indent="-342900">
              <a:spcBef>
                <a:spcPts val="0"/>
              </a:spcBef>
            </a:pPr>
            <a:r>
              <a:rPr lang="en-US" sz="2400" dirty="0" smtClean="0"/>
              <a:t>Anti-entropy push algorithm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638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7" y="1651000"/>
            <a:ext cx="7556313" cy="3954960"/>
          </a:xfrm>
        </p:spPr>
        <p:txBody>
          <a:bodyPr>
            <a:normAutofit lnSpcReduction="10000"/>
          </a:bodyPr>
          <a:lstStyle/>
          <a:p>
            <a:pPr marL="45720" lvl="1" indent="0">
              <a:spcBef>
                <a:spcPts val="0"/>
              </a:spcBef>
              <a:buNone/>
            </a:pPr>
            <a:r>
              <a:rPr lang="en-US" sz="2400" dirty="0" smtClean="0"/>
              <a:t>Send:</a:t>
            </a:r>
          </a:p>
          <a:p>
            <a:pPr marL="502920"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sz="2400" dirty="0" smtClean="0"/>
              <a:t>Pick </a:t>
            </a:r>
            <a:r>
              <a:rPr lang="en-US" sz="2400" dirty="0"/>
              <a:t>a random node (ex. IP in range 1.2.3.0-255)</a:t>
            </a:r>
          </a:p>
          <a:p>
            <a:pPr marL="502920"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sz="2400" dirty="0" smtClean="0"/>
              <a:t>Gossip </a:t>
            </a:r>
            <a:r>
              <a:rPr lang="en-US" sz="2400" dirty="0"/>
              <a:t>to random node </a:t>
            </a:r>
            <a:r>
              <a:rPr lang="en-US" sz="2400" dirty="0" smtClean="0"/>
              <a:t>about random state entry (Node, T)</a:t>
            </a:r>
          </a:p>
          <a:p>
            <a:pPr marL="502920" lvl="1" indent="-457200">
              <a:spcBef>
                <a:spcPts val="0"/>
              </a:spcBef>
              <a:buFont typeface="+mj-lt"/>
              <a:buAutoNum type="arabicPeriod"/>
            </a:pPr>
            <a:endParaRPr lang="en-US" sz="2400" dirty="0"/>
          </a:p>
          <a:p>
            <a:pPr marL="45720" lvl="1" indent="0">
              <a:spcBef>
                <a:spcPts val="0"/>
              </a:spcBef>
              <a:buNone/>
            </a:pPr>
            <a:r>
              <a:rPr lang="en-US" sz="2400" dirty="0" err="1" smtClean="0"/>
              <a:t>Recv</a:t>
            </a:r>
            <a:r>
              <a:rPr lang="en-US" sz="2400" dirty="0" smtClean="0"/>
              <a:t>:</a:t>
            </a:r>
          </a:p>
          <a:p>
            <a:pPr marL="502920"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sz="2400" dirty="0" smtClean="0"/>
              <a:t>Check if </a:t>
            </a:r>
            <a:r>
              <a:rPr lang="en-US" sz="2400" dirty="0" err="1" smtClean="0"/>
              <a:t>T</a:t>
            </a:r>
            <a:r>
              <a:rPr lang="en-US" sz="2400" baseline="-25000" dirty="0" err="1" smtClean="0"/>
              <a:t>recv</a:t>
            </a:r>
            <a:r>
              <a:rPr lang="en-US" sz="2400" dirty="0" smtClean="0"/>
              <a:t> &gt; </a:t>
            </a:r>
            <a:r>
              <a:rPr lang="en-US" sz="2400" dirty="0" err="1" smtClean="0"/>
              <a:t>T</a:t>
            </a:r>
            <a:r>
              <a:rPr lang="en-US" sz="2400" baseline="-25000" dirty="0" err="1" smtClean="0"/>
              <a:t>state</a:t>
            </a:r>
            <a:r>
              <a:rPr lang="en-US" sz="2400" dirty="0" smtClean="0"/>
              <a:t> (is this new information?)</a:t>
            </a:r>
          </a:p>
          <a:p>
            <a:pPr marL="731520" lvl="2" indent="-457200">
              <a:spcBef>
                <a:spcPts val="0"/>
              </a:spcBef>
            </a:pPr>
            <a:r>
              <a:rPr lang="en-US" sz="2400" dirty="0" smtClean="0"/>
              <a:t>True: replace </a:t>
            </a:r>
            <a:r>
              <a:rPr lang="en-US" sz="2400" dirty="0" err="1" smtClean="0"/>
              <a:t>T</a:t>
            </a:r>
            <a:r>
              <a:rPr lang="en-US" sz="2400" baseline="-25000" dirty="0" err="1" smtClean="0"/>
              <a:t>state</a:t>
            </a:r>
            <a:endParaRPr lang="en-US" sz="2400" dirty="0" smtClean="0"/>
          </a:p>
          <a:p>
            <a:pPr marL="731520" lvl="2" indent="-457200">
              <a:spcBef>
                <a:spcPts val="0"/>
              </a:spcBef>
            </a:pPr>
            <a:r>
              <a:rPr lang="en-US" sz="2400" dirty="0" smtClean="0"/>
              <a:t>False: </a:t>
            </a:r>
            <a:r>
              <a:rPr lang="en-US" sz="2400" b="1" dirty="0" smtClean="0"/>
              <a:t>do nothing </a:t>
            </a:r>
            <a:r>
              <a:rPr lang="en-US" sz="2400" dirty="0" smtClean="0"/>
              <a:t>(push) reply with newer state (push/pull)</a:t>
            </a:r>
          </a:p>
          <a:p>
            <a:pPr marL="502920" lvl="1" indent="-457200">
              <a:spcBef>
                <a:spcPts val="0"/>
              </a:spcBef>
              <a:buFont typeface="+mj-lt"/>
              <a:buAutoNum type="arabicPeriod"/>
            </a:pPr>
            <a:r>
              <a:rPr lang="en-US" sz="2400" dirty="0" smtClean="0"/>
              <a:t>Update </a:t>
            </a:r>
            <a:r>
              <a:rPr lang="en-US" sz="2400" dirty="0" err="1" smtClean="0"/>
              <a:t>T</a:t>
            </a:r>
            <a:r>
              <a:rPr lang="en-US" sz="2400" baseline="-25000" dirty="0" err="1" smtClean="0"/>
              <a:t>recvnode</a:t>
            </a:r>
            <a:r>
              <a:rPr lang="en-US" sz="2400" dirty="0"/>
              <a:t> </a:t>
            </a:r>
            <a:r>
              <a:rPr lang="en-US" sz="2400" dirty="0" smtClean="0"/>
              <a:t>– we get this implicitly for free</a:t>
            </a:r>
          </a:p>
          <a:p>
            <a:pPr marL="45720" lvl="1" indent="0">
              <a:spcBef>
                <a:spcPts val="0"/>
              </a:spcBef>
              <a:buNone/>
            </a:pPr>
            <a:endParaRPr lang="en-US" sz="240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4508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10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3398058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0739450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3998226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9157359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3487751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10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2414917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0935293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3235619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6930707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5" name="Straight Arrow Connector 4"/>
          <p:cNvCxnSpPr>
            <a:stCxn id="7" idx="2"/>
            <a:endCxn id="12" idx="0"/>
          </p:cNvCxnSpPr>
          <p:nvPr/>
        </p:nvCxnSpPr>
        <p:spPr>
          <a:xfrm>
            <a:off x="3040517" y="2138475"/>
            <a:ext cx="0" cy="15191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3"/>
            <a:endCxn id="10" idx="1"/>
          </p:cNvCxnSpPr>
          <p:nvPr/>
        </p:nvCxnSpPr>
        <p:spPr>
          <a:xfrm flipV="1">
            <a:off x="3309930" y="1894738"/>
            <a:ext cx="3205746" cy="2006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2"/>
            <a:endCxn id="14" idx="0"/>
          </p:cNvCxnSpPr>
          <p:nvPr/>
        </p:nvCxnSpPr>
        <p:spPr>
          <a:xfrm>
            <a:off x="6785089" y="2138475"/>
            <a:ext cx="0" cy="15191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7054502" y="2138476"/>
            <a:ext cx="0" cy="15191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221789" y="2713789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1, 0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569368" y="3983789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0, 0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285832" y="2687053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1, 0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054502" y="2687053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2, 0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7936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10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8704876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2354753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0 -&gt; 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0 -&gt; 10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0 -&gt;10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5719868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0 -&gt; 10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0 -&gt; 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3958918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0 -&gt; 10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0 -&gt; 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5" name="Straight Arrow Connector 4"/>
          <p:cNvCxnSpPr>
            <a:stCxn id="7" idx="2"/>
            <a:endCxn id="12" idx="0"/>
          </p:cNvCxnSpPr>
          <p:nvPr/>
        </p:nvCxnSpPr>
        <p:spPr>
          <a:xfrm>
            <a:off x="3040517" y="2138475"/>
            <a:ext cx="0" cy="15191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3"/>
            <a:endCxn id="10" idx="1"/>
          </p:cNvCxnSpPr>
          <p:nvPr/>
        </p:nvCxnSpPr>
        <p:spPr>
          <a:xfrm flipV="1">
            <a:off x="3309930" y="1894738"/>
            <a:ext cx="3205746" cy="2006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2"/>
            <a:endCxn id="14" idx="0"/>
          </p:cNvCxnSpPr>
          <p:nvPr/>
        </p:nvCxnSpPr>
        <p:spPr>
          <a:xfrm>
            <a:off x="6785089" y="2138475"/>
            <a:ext cx="0" cy="15191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7054502" y="2138476"/>
            <a:ext cx="0" cy="15191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221789" y="2713789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1, 0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569368" y="3983789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0, 0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285832" y="2687053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, 0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054502" y="2687053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2, 0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4466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10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7439113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1707878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5063283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2786387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480366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Binary tree </a:t>
            </a:r>
            <a:r>
              <a:rPr lang="en-US" dirty="0" err="1" smtClean="0"/>
              <a:t>followup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Classic EECS 281 solution</a:t>
            </a:r>
          </a:p>
          <a:p>
            <a:pPr lvl="1"/>
            <a:r>
              <a:rPr lang="en-US" dirty="0" smtClean="0"/>
              <a:t>Algorithm</a:t>
            </a:r>
          </a:p>
          <a:p>
            <a:pPr lvl="2"/>
            <a:r>
              <a:rPr lang="en-US" dirty="0" smtClean="0"/>
              <a:t>Node </a:t>
            </a:r>
            <a:r>
              <a:rPr lang="en-US" dirty="0" err="1" smtClean="0"/>
              <a:t>idx</a:t>
            </a:r>
            <a:r>
              <a:rPr lang="en-US" dirty="0" smtClean="0"/>
              <a:t>: x</a:t>
            </a:r>
          </a:p>
          <a:p>
            <a:pPr lvl="2"/>
            <a:r>
              <a:rPr lang="en-US" dirty="0" smtClean="0"/>
              <a:t>Left child </a:t>
            </a:r>
            <a:r>
              <a:rPr lang="en-US" dirty="0" err="1" smtClean="0"/>
              <a:t>idx</a:t>
            </a:r>
            <a:r>
              <a:rPr lang="en-US" dirty="0" smtClean="0"/>
              <a:t>: 2x + 1</a:t>
            </a:r>
          </a:p>
          <a:p>
            <a:pPr lvl="2"/>
            <a:r>
              <a:rPr lang="en-US" dirty="0" smtClean="0"/>
              <a:t>Right child </a:t>
            </a:r>
            <a:r>
              <a:rPr lang="en-US" dirty="0" err="1" smtClean="0"/>
              <a:t>idx</a:t>
            </a:r>
            <a:r>
              <a:rPr lang="en-US" dirty="0" smtClean="0"/>
              <a:t> 2x + 2</a:t>
            </a:r>
          </a:p>
          <a:p>
            <a:pPr lvl="1"/>
            <a:r>
              <a:rPr lang="en-US" dirty="0" smtClean="0"/>
              <a:t>Space complexity</a:t>
            </a:r>
          </a:p>
          <a:p>
            <a:pPr lvl="2"/>
            <a:r>
              <a:rPr lang="en-US" dirty="0" smtClean="0"/>
              <a:t>Perfect tree height H</a:t>
            </a:r>
          </a:p>
          <a:p>
            <a:pPr lvl="2"/>
            <a:r>
              <a:rPr lang="en-US" dirty="0" smtClean="0"/>
              <a:t>N = 2</a:t>
            </a:r>
            <a:r>
              <a:rPr lang="en-US" baseline="30000" dirty="0" smtClean="0"/>
              <a:t>h+1</a:t>
            </a:r>
            <a:r>
              <a:rPr lang="en-US" dirty="0" smtClean="0"/>
              <a:t> – 1</a:t>
            </a:r>
          </a:p>
        </p:txBody>
      </p:sp>
      <p:sp>
        <p:nvSpPr>
          <p:cNvPr id="6" name="Rectangle 5"/>
          <p:cNvSpPr/>
          <p:nvPr/>
        </p:nvSpPr>
        <p:spPr>
          <a:xfrm>
            <a:off x="6189579" y="1651000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306347" y="2961978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8" name="Rectangle 7"/>
          <p:cNvSpPr/>
          <p:nvPr/>
        </p:nvSpPr>
        <p:spPr>
          <a:xfrm>
            <a:off x="6859716" y="2961978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05294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12748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453315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7260769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598695" y="2961978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152064" y="2961978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97642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005096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745663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553117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461295" y="2306257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997115" y="2306257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4" name="Straight Arrow Connector 23"/>
          <p:cNvCxnSpPr>
            <a:stCxn id="6" idx="2"/>
            <a:endCxn id="21" idx="0"/>
          </p:cNvCxnSpPr>
          <p:nvPr/>
        </p:nvCxnSpPr>
        <p:spPr>
          <a:xfrm flipH="1">
            <a:off x="5197642" y="2098842"/>
            <a:ext cx="1192464" cy="207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" idx="2"/>
            <a:endCxn id="20" idx="0"/>
          </p:cNvCxnSpPr>
          <p:nvPr/>
        </p:nvCxnSpPr>
        <p:spPr>
          <a:xfrm>
            <a:off x="6390106" y="2098842"/>
            <a:ext cx="1271716" cy="207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1" idx="2"/>
            <a:endCxn id="7" idx="0"/>
          </p:cNvCxnSpPr>
          <p:nvPr/>
        </p:nvCxnSpPr>
        <p:spPr>
          <a:xfrm flipH="1">
            <a:off x="4506874" y="2754099"/>
            <a:ext cx="690768" cy="2078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1" idx="2"/>
            <a:endCxn id="14" idx="0"/>
          </p:cNvCxnSpPr>
          <p:nvPr/>
        </p:nvCxnSpPr>
        <p:spPr>
          <a:xfrm>
            <a:off x="5197642" y="2754099"/>
            <a:ext cx="601580" cy="2078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7" idx="2"/>
            <a:endCxn id="9" idx="0"/>
          </p:cNvCxnSpPr>
          <p:nvPr/>
        </p:nvCxnSpPr>
        <p:spPr>
          <a:xfrm flipH="1">
            <a:off x="4105821" y="3409820"/>
            <a:ext cx="401053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7" idx="2"/>
            <a:endCxn id="10" idx="0"/>
          </p:cNvCxnSpPr>
          <p:nvPr/>
        </p:nvCxnSpPr>
        <p:spPr>
          <a:xfrm>
            <a:off x="4506874" y="3409820"/>
            <a:ext cx="406401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4" idx="2"/>
            <a:endCxn id="16" idx="0"/>
          </p:cNvCxnSpPr>
          <p:nvPr/>
        </p:nvCxnSpPr>
        <p:spPr>
          <a:xfrm flipH="1">
            <a:off x="5398169" y="3409820"/>
            <a:ext cx="401053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4" idx="2"/>
            <a:endCxn id="17" idx="0"/>
          </p:cNvCxnSpPr>
          <p:nvPr/>
        </p:nvCxnSpPr>
        <p:spPr>
          <a:xfrm>
            <a:off x="5799222" y="3409820"/>
            <a:ext cx="406401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8" idx="2"/>
            <a:endCxn id="11" idx="0"/>
          </p:cNvCxnSpPr>
          <p:nvPr/>
        </p:nvCxnSpPr>
        <p:spPr>
          <a:xfrm flipH="1">
            <a:off x="6653842" y="3409820"/>
            <a:ext cx="406401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8" idx="2"/>
            <a:endCxn id="12" idx="0"/>
          </p:cNvCxnSpPr>
          <p:nvPr/>
        </p:nvCxnSpPr>
        <p:spPr>
          <a:xfrm>
            <a:off x="7060243" y="3409820"/>
            <a:ext cx="401053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0" idx="2"/>
            <a:endCxn id="8" idx="0"/>
          </p:cNvCxnSpPr>
          <p:nvPr/>
        </p:nvCxnSpPr>
        <p:spPr>
          <a:xfrm flipH="1">
            <a:off x="7060243" y="2754099"/>
            <a:ext cx="601579" cy="2078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0" idx="2"/>
            <a:endCxn id="15" idx="0"/>
          </p:cNvCxnSpPr>
          <p:nvPr/>
        </p:nvCxnSpPr>
        <p:spPr>
          <a:xfrm>
            <a:off x="7661822" y="2754099"/>
            <a:ext cx="690769" cy="2078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5" idx="2"/>
            <a:endCxn id="18" idx="0"/>
          </p:cNvCxnSpPr>
          <p:nvPr/>
        </p:nvCxnSpPr>
        <p:spPr>
          <a:xfrm flipH="1">
            <a:off x="7946190" y="3409820"/>
            <a:ext cx="406401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5" idx="2"/>
            <a:endCxn id="19" idx="0"/>
          </p:cNvCxnSpPr>
          <p:nvPr/>
        </p:nvCxnSpPr>
        <p:spPr>
          <a:xfrm>
            <a:off x="8352591" y="3409820"/>
            <a:ext cx="401053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3905294" y="4380649"/>
            <a:ext cx="5048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Height = 4, N = 2</a:t>
            </a:r>
            <a:r>
              <a:rPr lang="en-US" baseline="30000" dirty="0" smtClean="0"/>
              <a:t>5</a:t>
            </a:r>
            <a:r>
              <a:rPr lang="en-US" dirty="0" smtClean="0"/>
              <a:t> - 1 = 15</a:t>
            </a:r>
          </a:p>
          <a:p>
            <a:r>
              <a:rPr lang="en-US" dirty="0" smtClean="0"/>
              <a:t>|| DATA || = 15</a:t>
            </a:r>
          </a:p>
        </p:txBody>
      </p:sp>
      <p:sp>
        <p:nvSpPr>
          <p:cNvPr id="66" name="Rectangle 65"/>
          <p:cNvSpPr/>
          <p:nvPr/>
        </p:nvSpPr>
        <p:spPr>
          <a:xfrm>
            <a:off x="1418767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1819820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71" name="Rectangle 70"/>
          <p:cNvSpPr/>
          <p:nvPr/>
        </p:nvSpPr>
        <p:spPr>
          <a:xfrm>
            <a:off x="2195851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>
            <a:off x="2596904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3" name="Rectangle 72"/>
          <p:cNvSpPr/>
          <p:nvPr/>
        </p:nvSpPr>
        <p:spPr>
          <a:xfrm>
            <a:off x="2947914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3348967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24998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26051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77" name="Rectangle 76"/>
          <p:cNvSpPr/>
          <p:nvPr/>
        </p:nvSpPr>
        <p:spPr>
          <a:xfrm>
            <a:off x="4523115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78" name="Rectangle 77"/>
          <p:cNvSpPr/>
          <p:nvPr/>
        </p:nvSpPr>
        <p:spPr>
          <a:xfrm>
            <a:off x="4924168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</a:t>
            </a:r>
          </a:p>
        </p:txBody>
      </p:sp>
      <p:sp>
        <p:nvSpPr>
          <p:cNvPr id="79" name="Rectangle 78"/>
          <p:cNvSpPr/>
          <p:nvPr/>
        </p:nvSpPr>
        <p:spPr>
          <a:xfrm>
            <a:off x="5300199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</a:p>
        </p:txBody>
      </p:sp>
      <p:sp>
        <p:nvSpPr>
          <p:cNvPr id="80" name="Rectangle 79"/>
          <p:cNvSpPr/>
          <p:nvPr/>
        </p:nvSpPr>
        <p:spPr>
          <a:xfrm>
            <a:off x="5701252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</a:t>
            </a:r>
            <a:endParaRPr lang="en-US" dirty="0"/>
          </a:p>
        </p:txBody>
      </p:sp>
      <p:sp>
        <p:nvSpPr>
          <p:cNvPr id="81" name="Rectangle 80"/>
          <p:cNvSpPr/>
          <p:nvPr/>
        </p:nvSpPr>
        <p:spPr>
          <a:xfrm>
            <a:off x="6052262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</a:t>
            </a:r>
          </a:p>
        </p:txBody>
      </p:sp>
      <p:sp>
        <p:nvSpPr>
          <p:cNvPr id="82" name="Rectangle 81"/>
          <p:cNvSpPr/>
          <p:nvPr/>
        </p:nvSpPr>
        <p:spPr>
          <a:xfrm>
            <a:off x="6453315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83" name="Rectangle 82"/>
          <p:cNvSpPr/>
          <p:nvPr/>
        </p:nvSpPr>
        <p:spPr>
          <a:xfrm>
            <a:off x="6829346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7294937" y="5135966"/>
            <a:ext cx="1134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LEN = 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121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15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459734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0251862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5763873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0238629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5" name="Straight Arrow Connector 4"/>
          <p:cNvCxnSpPr>
            <a:stCxn id="12" idx="0"/>
            <a:endCxn id="7" idx="2"/>
          </p:cNvCxnSpPr>
          <p:nvPr/>
        </p:nvCxnSpPr>
        <p:spPr>
          <a:xfrm flipV="1">
            <a:off x="3040517" y="2138475"/>
            <a:ext cx="0" cy="15191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4" idx="0"/>
            <a:endCxn id="7" idx="3"/>
          </p:cNvCxnSpPr>
          <p:nvPr/>
        </p:nvCxnSpPr>
        <p:spPr>
          <a:xfrm flipH="1" flipV="1">
            <a:off x="3309930" y="1894738"/>
            <a:ext cx="3475159" cy="17628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2"/>
            <a:endCxn id="12" idx="3"/>
          </p:cNvCxnSpPr>
          <p:nvPr/>
        </p:nvCxnSpPr>
        <p:spPr>
          <a:xfrm flipH="1">
            <a:off x="3309930" y="2138475"/>
            <a:ext cx="3475159" cy="17628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3"/>
            <a:endCxn id="10" idx="1"/>
          </p:cNvCxnSpPr>
          <p:nvPr/>
        </p:nvCxnSpPr>
        <p:spPr>
          <a:xfrm>
            <a:off x="3309930" y="1894738"/>
            <a:ext cx="320574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168316" y="2874211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1, 0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84490" y="1402212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2, 0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515676" y="2315229"/>
            <a:ext cx="666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3, 10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15676" y="3135868"/>
            <a:ext cx="724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1,  10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739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15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856032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1705918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054899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5657925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5" name="Straight Arrow Connector 4"/>
          <p:cNvCxnSpPr>
            <a:stCxn id="12" idx="0"/>
            <a:endCxn id="7" idx="2"/>
          </p:cNvCxnSpPr>
          <p:nvPr/>
        </p:nvCxnSpPr>
        <p:spPr>
          <a:xfrm flipV="1">
            <a:off x="3040517" y="2138475"/>
            <a:ext cx="0" cy="15191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4" idx="0"/>
            <a:endCxn id="7" idx="3"/>
          </p:cNvCxnSpPr>
          <p:nvPr/>
        </p:nvCxnSpPr>
        <p:spPr>
          <a:xfrm flipH="1" flipV="1">
            <a:off x="3309930" y="1894738"/>
            <a:ext cx="3475159" cy="17628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2"/>
            <a:endCxn id="12" idx="3"/>
          </p:cNvCxnSpPr>
          <p:nvPr/>
        </p:nvCxnSpPr>
        <p:spPr>
          <a:xfrm flipH="1">
            <a:off x="3309930" y="2138475"/>
            <a:ext cx="3475159" cy="17628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3"/>
            <a:endCxn id="10" idx="1"/>
          </p:cNvCxnSpPr>
          <p:nvPr/>
        </p:nvCxnSpPr>
        <p:spPr>
          <a:xfrm>
            <a:off x="3309930" y="1894738"/>
            <a:ext cx="320574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168316" y="2874211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1, 0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84490" y="1402212"/>
            <a:ext cx="54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2, 0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515676" y="2315229"/>
            <a:ext cx="666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3, 10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15676" y="3135868"/>
            <a:ext cx="724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1,  10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9468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15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4847123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4081673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2828093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9411258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969552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– Bounding </a:t>
            </a:r>
            <a:r>
              <a:rPr lang="en-US" dirty="0" err="1" smtClean="0"/>
              <a:t>liveness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Delay</a:t>
            </a:r>
          </a:p>
          <a:p>
            <a:pPr lvl="1"/>
            <a:r>
              <a:rPr lang="en-US" dirty="0" smtClean="0"/>
              <a:t>When is a node considered “dead?”</a:t>
            </a:r>
          </a:p>
          <a:p>
            <a:pPr lvl="2"/>
            <a:r>
              <a:rPr lang="en-US" dirty="0" smtClean="0"/>
              <a:t>Probability and statistics!</a:t>
            </a:r>
          </a:p>
          <a:p>
            <a:pPr lvl="3"/>
            <a:r>
              <a:rPr lang="en-US" dirty="0"/>
              <a:t>R</a:t>
            </a:r>
            <a:r>
              <a:rPr lang="en-US" dirty="0" smtClean="0"/>
              <a:t>egret – STATS 250</a:t>
            </a:r>
          </a:p>
          <a:p>
            <a:pPr lvl="3"/>
            <a:r>
              <a:rPr lang="en-US" dirty="0" smtClean="0"/>
              <a:t>[Log</a:t>
            </a:r>
            <a:r>
              <a:rPr lang="en-US" baseline="-25000" dirty="0" smtClean="0"/>
              <a:t>2</a:t>
            </a:r>
            <a:r>
              <a:rPr lang="en-US" dirty="0" smtClean="0"/>
              <a:t>(n) + </a:t>
            </a:r>
            <a:r>
              <a:rPr lang="en-US" dirty="0" err="1" smtClean="0"/>
              <a:t>ln</a:t>
            </a:r>
            <a:r>
              <a:rPr lang="en-US" dirty="0" smtClean="0"/>
              <a:t>(n) + C] rounds for full infection (convergence)</a:t>
            </a:r>
          </a:p>
          <a:p>
            <a:pPr lvl="3"/>
            <a:r>
              <a:rPr lang="en-US" dirty="0"/>
              <a:t> </a:t>
            </a:r>
          </a:p>
          <a:p>
            <a:pPr lvl="2"/>
            <a:r>
              <a:rPr lang="en-US" dirty="0" smtClean="0"/>
              <a:t>Use above to determine “</a:t>
            </a:r>
            <a:r>
              <a:rPr lang="en-US" dirty="0" err="1" smtClean="0"/>
              <a:t>liveness</a:t>
            </a:r>
            <a:r>
              <a:rPr lang="en-US" dirty="0" smtClean="0"/>
              <a:t>” window.</a:t>
            </a:r>
          </a:p>
          <a:p>
            <a:pPr lvl="3"/>
            <a:r>
              <a:rPr lang="en-US" dirty="0" smtClean="0"/>
              <a:t>We know with some (configurable) probability, that node x is dead if:</a:t>
            </a:r>
          </a:p>
          <a:p>
            <a:pPr lvl="3"/>
            <a:r>
              <a:rPr lang="en-US" dirty="0" err="1" smtClean="0"/>
              <a:t>T</a:t>
            </a:r>
            <a:r>
              <a:rPr lang="en-US" baseline="-25000" dirty="0" err="1" smtClean="0"/>
              <a:t>node</a:t>
            </a:r>
            <a:r>
              <a:rPr lang="en-US" dirty="0" smtClean="0"/>
              <a:t> </a:t>
            </a:r>
            <a:r>
              <a:rPr lang="en-US" baseline="-25000" dirty="0" smtClean="0"/>
              <a:t>x</a:t>
            </a:r>
            <a:r>
              <a:rPr lang="en-US" dirty="0" smtClean="0"/>
              <a:t> &lt; </a:t>
            </a:r>
            <a:r>
              <a:rPr lang="en-US" dirty="0" err="1" smtClean="0"/>
              <a:t>currTime</a:t>
            </a:r>
            <a:r>
              <a:rPr lang="en-US" dirty="0" smtClean="0"/>
              <a:t> - </a:t>
            </a:r>
            <a:r>
              <a:rPr lang="en-US" dirty="0" err="1" smtClean="0"/>
              <a:t>acceptableWindow</a:t>
            </a:r>
            <a:endParaRPr lang="en-US" dirty="0" smtClean="0"/>
          </a:p>
          <a:p>
            <a:pPr lvl="2"/>
            <a:endParaRPr lang="en-US" dirty="0" smtClean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1717511"/>
              </p:ext>
            </p:extLst>
          </p:nvPr>
        </p:nvGraphicFramePr>
        <p:xfrm>
          <a:off x="1482557" y="3290971"/>
          <a:ext cx="35052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Equation" r:id="rId3" imgW="3505200" imgH="469900" progId="Equation.3">
                  <p:embed/>
                </p:oleObj>
              </mc:Choice>
              <mc:Fallback>
                <p:oleObj name="Equation" r:id="rId3" imgW="35052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2557" y="3290971"/>
                        <a:ext cx="35052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64585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Epidemic Algorithms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244431" y="1586878"/>
            <a:ext cx="0" cy="32493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1244431" y="4836263"/>
            <a:ext cx="484943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5400000">
            <a:off x="282242" y="2965534"/>
            <a:ext cx="1441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Pct</a:t>
            </a:r>
            <a:r>
              <a:rPr lang="en-US" dirty="0" smtClean="0"/>
              <a:t> Infected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27250" y="4861063"/>
            <a:ext cx="30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5" name="Freeform 24"/>
          <p:cNvSpPr/>
          <p:nvPr/>
        </p:nvSpPr>
        <p:spPr>
          <a:xfrm>
            <a:off x="1282918" y="1628846"/>
            <a:ext cx="4759627" cy="3143275"/>
          </a:xfrm>
          <a:custGeom>
            <a:avLst/>
            <a:gdLst>
              <a:gd name="connsiteX0" fmla="*/ 0 w 4759627"/>
              <a:gd name="connsiteY0" fmla="*/ 3143275 h 3143275"/>
              <a:gd name="connsiteX1" fmla="*/ 0 w 4759627"/>
              <a:gd name="connsiteY1" fmla="*/ 3143275 h 3143275"/>
              <a:gd name="connsiteX2" fmla="*/ 218096 w 4759627"/>
              <a:gd name="connsiteY2" fmla="*/ 3130447 h 3143275"/>
              <a:gd name="connsiteX3" fmla="*/ 320730 w 4759627"/>
              <a:gd name="connsiteY3" fmla="*/ 3104790 h 3143275"/>
              <a:gd name="connsiteX4" fmla="*/ 372047 w 4759627"/>
              <a:gd name="connsiteY4" fmla="*/ 3091962 h 3143275"/>
              <a:gd name="connsiteX5" fmla="*/ 487509 w 4759627"/>
              <a:gd name="connsiteY5" fmla="*/ 3053477 h 3143275"/>
              <a:gd name="connsiteX6" fmla="*/ 525997 w 4759627"/>
              <a:gd name="connsiteY6" fmla="*/ 3040649 h 3143275"/>
              <a:gd name="connsiteX7" fmla="*/ 564484 w 4759627"/>
              <a:gd name="connsiteY7" fmla="*/ 3027821 h 3143275"/>
              <a:gd name="connsiteX8" fmla="*/ 590143 w 4759627"/>
              <a:gd name="connsiteY8" fmla="*/ 2989336 h 3143275"/>
              <a:gd name="connsiteX9" fmla="*/ 667118 w 4759627"/>
              <a:gd name="connsiteY9" fmla="*/ 2950851 h 3143275"/>
              <a:gd name="connsiteX10" fmla="*/ 756922 w 4759627"/>
              <a:gd name="connsiteY10" fmla="*/ 2835396 h 3143275"/>
              <a:gd name="connsiteX11" fmla="*/ 808239 w 4759627"/>
              <a:gd name="connsiteY11" fmla="*/ 2719942 h 3143275"/>
              <a:gd name="connsiteX12" fmla="*/ 859556 w 4759627"/>
              <a:gd name="connsiteY12" fmla="*/ 2642972 h 3143275"/>
              <a:gd name="connsiteX13" fmla="*/ 898043 w 4759627"/>
              <a:gd name="connsiteY13" fmla="*/ 2553174 h 3143275"/>
              <a:gd name="connsiteX14" fmla="*/ 910872 w 4759627"/>
              <a:gd name="connsiteY14" fmla="*/ 2514689 h 3143275"/>
              <a:gd name="connsiteX15" fmla="*/ 936531 w 4759627"/>
              <a:gd name="connsiteY15" fmla="*/ 2463376 h 3143275"/>
              <a:gd name="connsiteX16" fmla="*/ 949360 w 4759627"/>
              <a:gd name="connsiteY16" fmla="*/ 2424891 h 3143275"/>
              <a:gd name="connsiteX17" fmla="*/ 975018 w 4759627"/>
              <a:gd name="connsiteY17" fmla="*/ 2373578 h 3143275"/>
              <a:gd name="connsiteX18" fmla="*/ 1000677 w 4759627"/>
              <a:gd name="connsiteY18" fmla="*/ 2270952 h 3143275"/>
              <a:gd name="connsiteX19" fmla="*/ 1013506 w 4759627"/>
              <a:gd name="connsiteY19" fmla="*/ 2219639 h 3143275"/>
              <a:gd name="connsiteX20" fmla="*/ 1026335 w 4759627"/>
              <a:gd name="connsiteY20" fmla="*/ 2168326 h 3143275"/>
              <a:gd name="connsiteX21" fmla="*/ 1051993 w 4759627"/>
              <a:gd name="connsiteY21" fmla="*/ 2091356 h 3143275"/>
              <a:gd name="connsiteX22" fmla="*/ 1090481 w 4759627"/>
              <a:gd name="connsiteY22" fmla="*/ 1988730 h 3143275"/>
              <a:gd name="connsiteX23" fmla="*/ 1116139 w 4759627"/>
              <a:gd name="connsiteY23" fmla="*/ 1898932 h 3143275"/>
              <a:gd name="connsiteX24" fmla="*/ 1141798 w 4759627"/>
              <a:gd name="connsiteY24" fmla="*/ 1847619 h 3143275"/>
              <a:gd name="connsiteX25" fmla="*/ 1154627 w 4759627"/>
              <a:gd name="connsiteY25" fmla="*/ 1809134 h 3143275"/>
              <a:gd name="connsiteX26" fmla="*/ 1167456 w 4759627"/>
              <a:gd name="connsiteY26" fmla="*/ 1757821 h 3143275"/>
              <a:gd name="connsiteX27" fmla="*/ 1193114 w 4759627"/>
              <a:gd name="connsiteY27" fmla="*/ 1719336 h 3143275"/>
              <a:gd name="connsiteX28" fmla="*/ 1218773 w 4759627"/>
              <a:gd name="connsiteY28" fmla="*/ 1642366 h 3143275"/>
              <a:gd name="connsiteX29" fmla="*/ 1244431 w 4759627"/>
              <a:gd name="connsiteY29" fmla="*/ 1591053 h 3143275"/>
              <a:gd name="connsiteX30" fmla="*/ 1257260 w 4759627"/>
              <a:gd name="connsiteY30" fmla="*/ 1552568 h 3143275"/>
              <a:gd name="connsiteX31" fmla="*/ 1282919 w 4759627"/>
              <a:gd name="connsiteY31" fmla="*/ 1526912 h 3143275"/>
              <a:gd name="connsiteX32" fmla="*/ 1334235 w 4759627"/>
              <a:gd name="connsiteY32" fmla="*/ 1462770 h 3143275"/>
              <a:gd name="connsiteX33" fmla="*/ 1359894 w 4759627"/>
              <a:gd name="connsiteY33" fmla="*/ 1411457 h 3143275"/>
              <a:gd name="connsiteX34" fmla="*/ 1385552 w 4759627"/>
              <a:gd name="connsiteY34" fmla="*/ 1372972 h 3143275"/>
              <a:gd name="connsiteX35" fmla="*/ 1411210 w 4759627"/>
              <a:gd name="connsiteY35" fmla="*/ 1308831 h 3143275"/>
              <a:gd name="connsiteX36" fmla="*/ 1475356 w 4759627"/>
              <a:gd name="connsiteY36" fmla="*/ 1244689 h 3143275"/>
              <a:gd name="connsiteX37" fmla="*/ 1488185 w 4759627"/>
              <a:gd name="connsiteY37" fmla="*/ 1206205 h 3143275"/>
              <a:gd name="connsiteX38" fmla="*/ 1513844 w 4759627"/>
              <a:gd name="connsiteY38" fmla="*/ 1180548 h 3143275"/>
              <a:gd name="connsiteX39" fmla="*/ 1539502 w 4759627"/>
              <a:gd name="connsiteY39" fmla="*/ 1142063 h 3143275"/>
              <a:gd name="connsiteX40" fmla="*/ 1565161 w 4759627"/>
              <a:gd name="connsiteY40" fmla="*/ 1116407 h 3143275"/>
              <a:gd name="connsiteX41" fmla="*/ 1616477 w 4759627"/>
              <a:gd name="connsiteY41" fmla="*/ 1039437 h 3143275"/>
              <a:gd name="connsiteX42" fmla="*/ 1642136 w 4759627"/>
              <a:gd name="connsiteY42" fmla="*/ 1000952 h 3143275"/>
              <a:gd name="connsiteX43" fmla="*/ 1667794 w 4759627"/>
              <a:gd name="connsiteY43" fmla="*/ 962467 h 3143275"/>
              <a:gd name="connsiteX44" fmla="*/ 1706282 w 4759627"/>
              <a:gd name="connsiteY44" fmla="*/ 923982 h 3143275"/>
              <a:gd name="connsiteX45" fmla="*/ 1719111 w 4759627"/>
              <a:gd name="connsiteY45" fmla="*/ 885497 h 3143275"/>
              <a:gd name="connsiteX46" fmla="*/ 1757598 w 4759627"/>
              <a:gd name="connsiteY46" fmla="*/ 859841 h 3143275"/>
              <a:gd name="connsiteX47" fmla="*/ 1783257 w 4759627"/>
              <a:gd name="connsiteY47" fmla="*/ 834184 h 3143275"/>
              <a:gd name="connsiteX48" fmla="*/ 1808915 w 4759627"/>
              <a:gd name="connsiteY48" fmla="*/ 795699 h 3143275"/>
              <a:gd name="connsiteX49" fmla="*/ 1885890 w 4759627"/>
              <a:gd name="connsiteY49" fmla="*/ 718730 h 3143275"/>
              <a:gd name="connsiteX50" fmla="*/ 1911549 w 4759627"/>
              <a:gd name="connsiteY50" fmla="*/ 693073 h 3143275"/>
              <a:gd name="connsiteX51" fmla="*/ 1988524 w 4759627"/>
              <a:gd name="connsiteY51" fmla="*/ 641760 h 3143275"/>
              <a:gd name="connsiteX52" fmla="*/ 2039840 w 4759627"/>
              <a:gd name="connsiteY52" fmla="*/ 603275 h 3143275"/>
              <a:gd name="connsiteX53" fmla="*/ 2103986 w 4759627"/>
              <a:gd name="connsiteY53" fmla="*/ 551962 h 3143275"/>
              <a:gd name="connsiteX54" fmla="*/ 2142474 w 4759627"/>
              <a:gd name="connsiteY54" fmla="*/ 539134 h 3143275"/>
              <a:gd name="connsiteX55" fmla="*/ 2219449 w 4759627"/>
              <a:gd name="connsiteY55" fmla="*/ 487821 h 3143275"/>
              <a:gd name="connsiteX56" fmla="*/ 2334912 w 4759627"/>
              <a:gd name="connsiteY56" fmla="*/ 449336 h 3143275"/>
              <a:gd name="connsiteX57" fmla="*/ 2373399 w 4759627"/>
              <a:gd name="connsiteY57" fmla="*/ 436508 h 3143275"/>
              <a:gd name="connsiteX58" fmla="*/ 2411887 w 4759627"/>
              <a:gd name="connsiteY58" fmla="*/ 423679 h 3143275"/>
              <a:gd name="connsiteX59" fmla="*/ 2463203 w 4759627"/>
              <a:gd name="connsiteY59" fmla="*/ 410851 h 3143275"/>
              <a:gd name="connsiteX60" fmla="*/ 2514520 w 4759627"/>
              <a:gd name="connsiteY60" fmla="*/ 385194 h 3143275"/>
              <a:gd name="connsiteX61" fmla="*/ 2642812 w 4759627"/>
              <a:gd name="connsiteY61" fmla="*/ 346710 h 3143275"/>
              <a:gd name="connsiteX62" fmla="*/ 2758275 w 4759627"/>
              <a:gd name="connsiteY62" fmla="*/ 321053 h 3143275"/>
              <a:gd name="connsiteX63" fmla="*/ 2873737 w 4759627"/>
              <a:gd name="connsiteY63" fmla="*/ 282568 h 3143275"/>
              <a:gd name="connsiteX64" fmla="*/ 2912225 w 4759627"/>
              <a:gd name="connsiteY64" fmla="*/ 269740 h 3143275"/>
              <a:gd name="connsiteX65" fmla="*/ 2950712 w 4759627"/>
              <a:gd name="connsiteY65" fmla="*/ 244083 h 3143275"/>
              <a:gd name="connsiteX66" fmla="*/ 3079004 w 4759627"/>
              <a:gd name="connsiteY66" fmla="*/ 205598 h 3143275"/>
              <a:gd name="connsiteX67" fmla="*/ 3155979 w 4759627"/>
              <a:gd name="connsiteY67" fmla="*/ 179942 h 3143275"/>
              <a:gd name="connsiteX68" fmla="*/ 3207296 w 4759627"/>
              <a:gd name="connsiteY68" fmla="*/ 167114 h 3143275"/>
              <a:gd name="connsiteX69" fmla="*/ 3245784 w 4759627"/>
              <a:gd name="connsiteY69" fmla="*/ 154285 h 3143275"/>
              <a:gd name="connsiteX70" fmla="*/ 3463880 w 4759627"/>
              <a:gd name="connsiteY70" fmla="*/ 128629 h 3143275"/>
              <a:gd name="connsiteX71" fmla="*/ 3566513 w 4759627"/>
              <a:gd name="connsiteY71" fmla="*/ 115800 h 3143275"/>
              <a:gd name="connsiteX72" fmla="*/ 3643488 w 4759627"/>
              <a:gd name="connsiteY72" fmla="*/ 102972 h 3143275"/>
              <a:gd name="connsiteX73" fmla="*/ 3823097 w 4759627"/>
              <a:gd name="connsiteY73" fmla="*/ 90144 h 3143275"/>
              <a:gd name="connsiteX74" fmla="*/ 3874413 w 4759627"/>
              <a:gd name="connsiteY74" fmla="*/ 77316 h 3143275"/>
              <a:gd name="connsiteX75" fmla="*/ 3964218 w 4759627"/>
              <a:gd name="connsiteY75" fmla="*/ 64487 h 3143275"/>
              <a:gd name="connsiteX76" fmla="*/ 4041193 w 4759627"/>
              <a:gd name="connsiteY76" fmla="*/ 38831 h 3143275"/>
              <a:gd name="connsiteX77" fmla="*/ 4182314 w 4759627"/>
              <a:gd name="connsiteY77" fmla="*/ 26002 h 3143275"/>
              <a:gd name="connsiteX78" fmla="*/ 4259289 w 4759627"/>
              <a:gd name="connsiteY78" fmla="*/ 13174 h 3143275"/>
              <a:gd name="connsiteX79" fmla="*/ 4759627 w 4759627"/>
              <a:gd name="connsiteY79" fmla="*/ 346 h 3143275"/>
              <a:gd name="connsiteX80" fmla="*/ 4759627 w 4759627"/>
              <a:gd name="connsiteY80" fmla="*/ 346 h 31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4759627" h="3143275">
                <a:moveTo>
                  <a:pt x="0" y="3143275"/>
                </a:moveTo>
                <a:lnTo>
                  <a:pt x="0" y="3143275"/>
                </a:lnTo>
                <a:cubicBezTo>
                  <a:pt x="72699" y="3138999"/>
                  <a:pt x="145571" y="3137040"/>
                  <a:pt x="218096" y="3130447"/>
                </a:cubicBezTo>
                <a:cubicBezTo>
                  <a:pt x="275486" y="3125230"/>
                  <a:pt x="273969" y="3118149"/>
                  <a:pt x="320730" y="3104790"/>
                </a:cubicBezTo>
                <a:cubicBezTo>
                  <a:pt x="337684" y="3099946"/>
                  <a:pt x="355158" y="3097028"/>
                  <a:pt x="372047" y="3091962"/>
                </a:cubicBezTo>
                <a:cubicBezTo>
                  <a:pt x="372149" y="3091932"/>
                  <a:pt x="468215" y="3059908"/>
                  <a:pt x="487509" y="3053477"/>
                </a:cubicBezTo>
                <a:lnTo>
                  <a:pt x="525997" y="3040649"/>
                </a:lnTo>
                <a:lnTo>
                  <a:pt x="564484" y="3027821"/>
                </a:lnTo>
                <a:cubicBezTo>
                  <a:pt x="573037" y="3014993"/>
                  <a:pt x="579240" y="3000238"/>
                  <a:pt x="590143" y="2989336"/>
                </a:cubicBezTo>
                <a:cubicBezTo>
                  <a:pt x="615014" y="2964466"/>
                  <a:pt x="635814" y="2961285"/>
                  <a:pt x="667118" y="2950851"/>
                </a:cubicBezTo>
                <a:cubicBezTo>
                  <a:pt x="728499" y="2858786"/>
                  <a:pt x="696630" y="2895685"/>
                  <a:pt x="756922" y="2835396"/>
                </a:cubicBezTo>
                <a:cubicBezTo>
                  <a:pt x="801721" y="2701006"/>
                  <a:pt x="759445" y="2805326"/>
                  <a:pt x="808239" y="2719942"/>
                </a:cubicBezTo>
                <a:cubicBezTo>
                  <a:pt x="849664" y="2647454"/>
                  <a:pt x="813823" y="2688701"/>
                  <a:pt x="859556" y="2642972"/>
                </a:cubicBezTo>
                <a:cubicBezTo>
                  <a:pt x="886256" y="2536179"/>
                  <a:pt x="853745" y="2641765"/>
                  <a:pt x="898043" y="2553174"/>
                </a:cubicBezTo>
                <a:cubicBezTo>
                  <a:pt x="904091" y="2541079"/>
                  <a:pt x="905545" y="2527118"/>
                  <a:pt x="910872" y="2514689"/>
                </a:cubicBezTo>
                <a:cubicBezTo>
                  <a:pt x="918406" y="2497112"/>
                  <a:pt x="928997" y="2480953"/>
                  <a:pt x="936531" y="2463376"/>
                </a:cubicBezTo>
                <a:cubicBezTo>
                  <a:pt x="941858" y="2450947"/>
                  <a:pt x="944033" y="2437320"/>
                  <a:pt x="949360" y="2424891"/>
                </a:cubicBezTo>
                <a:cubicBezTo>
                  <a:pt x="956893" y="2407314"/>
                  <a:pt x="968970" y="2391720"/>
                  <a:pt x="975018" y="2373578"/>
                </a:cubicBezTo>
                <a:cubicBezTo>
                  <a:pt x="986170" y="2340126"/>
                  <a:pt x="992124" y="2305161"/>
                  <a:pt x="1000677" y="2270952"/>
                </a:cubicBezTo>
                <a:lnTo>
                  <a:pt x="1013506" y="2219639"/>
                </a:lnTo>
                <a:cubicBezTo>
                  <a:pt x="1017782" y="2202535"/>
                  <a:pt x="1020759" y="2185052"/>
                  <a:pt x="1026335" y="2168326"/>
                </a:cubicBezTo>
                <a:cubicBezTo>
                  <a:pt x="1034888" y="2142669"/>
                  <a:pt x="1045433" y="2117593"/>
                  <a:pt x="1051993" y="2091356"/>
                </a:cubicBezTo>
                <a:cubicBezTo>
                  <a:pt x="1069460" y="2021490"/>
                  <a:pt x="1056937" y="2055812"/>
                  <a:pt x="1090481" y="1988730"/>
                </a:cubicBezTo>
                <a:cubicBezTo>
                  <a:pt x="1096990" y="1962694"/>
                  <a:pt x="1105097" y="1924695"/>
                  <a:pt x="1116139" y="1898932"/>
                </a:cubicBezTo>
                <a:cubicBezTo>
                  <a:pt x="1123673" y="1881355"/>
                  <a:pt x="1134264" y="1865196"/>
                  <a:pt x="1141798" y="1847619"/>
                </a:cubicBezTo>
                <a:cubicBezTo>
                  <a:pt x="1147125" y="1835190"/>
                  <a:pt x="1150912" y="1822136"/>
                  <a:pt x="1154627" y="1809134"/>
                </a:cubicBezTo>
                <a:cubicBezTo>
                  <a:pt x="1159471" y="1792182"/>
                  <a:pt x="1160511" y="1774026"/>
                  <a:pt x="1167456" y="1757821"/>
                </a:cubicBezTo>
                <a:cubicBezTo>
                  <a:pt x="1173530" y="1743650"/>
                  <a:pt x="1186852" y="1733425"/>
                  <a:pt x="1193114" y="1719336"/>
                </a:cubicBezTo>
                <a:cubicBezTo>
                  <a:pt x="1204099" y="1694622"/>
                  <a:pt x="1206678" y="1666555"/>
                  <a:pt x="1218773" y="1642366"/>
                </a:cubicBezTo>
                <a:cubicBezTo>
                  <a:pt x="1227326" y="1625262"/>
                  <a:pt x="1236898" y="1608630"/>
                  <a:pt x="1244431" y="1591053"/>
                </a:cubicBezTo>
                <a:cubicBezTo>
                  <a:pt x="1249758" y="1578624"/>
                  <a:pt x="1250302" y="1564163"/>
                  <a:pt x="1257260" y="1552568"/>
                </a:cubicBezTo>
                <a:cubicBezTo>
                  <a:pt x="1263483" y="1542197"/>
                  <a:pt x="1274366" y="1535464"/>
                  <a:pt x="1282919" y="1526912"/>
                </a:cubicBezTo>
                <a:cubicBezTo>
                  <a:pt x="1315024" y="1398496"/>
                  <a:pt x="1266752" y="1530247"/>
                  <a:pt x="1334235" y="1462770"/>
                </a:cubicBezTo>
                <a:cubicBezTo>
                  <a:pt x="1347758" y="1449248"/>
                  <a:pt x="1350406" y="1428061"/>
                  <a:pt x="1359894" y="1411457"/>
                </a:cubicBezTo>
                <a:cubicBezTo>
                  <a:pt x="1367544" y="1398071"/>
                  <a:pt x="1378657" y="1386762"/>
                  <a:pt x="1385552" y="1372972"/>
                </a:cubicBezTo>
                <a:cubicBezTo>
                  <a:pt x="1395851" y="1352376"/>
                  <a:pt x="1398004" y="1327695"/>
                  <a:pt x="1411210" y="1308831"/>
                </a:cubicBezTo>
                <a:cubicBezTo>
                  <a:pt x="1428551" y="1284060"/>
                  <a:pt x="1475356" y="1244689"/>
                  <a:pt x="1475356" y="1244689"/>
                </a:cubicBezTo>
                <a:cubicBezTo>
                  <a:pt x="1479632" y="1231861"/>
                  <a:pt x="1481228" y="1217800"/>
                  <a:pt x="1488185" y="1206205"/>
                </a:cubicBezTo>
                <a:cubicBezTo>
                  <a:pt x="1494408" y="1195834"/>
                  <a:pt x="1506288" y="1189993"/>
                  <a:pt x="1513844" y="1180548"/>
                </a:cubicBezTo>
                <a:cubicBezTo>
                  <a:pt x="1523476" y="1168509"/>
                  <a:pt x="1529870" y="1154102"/>
                  <a:pt x="1539502" y="1142063"/>
                </a:cubicBezTo>
                <a:cubicBezTo>
                  <a:pt x="1547058" y="1132619"/>
                  <a:pt x="1557904" y="1126083"/>
                  <a:pt x="1565161" y="1116407"/>
                </a:cubicBezTo>
                <a:cubicBezTo>
                  <a:pt x="1583663" y="1091739"/>
                  <a:pt x="1599372" y="1065094"/>
                  <a:pt x="1616477" y="1039437"/>
                </a:cubicBezTo>
                <a:lnTo>
                  <a:pt x="1642136" y="1000952"/>
                </a:lnTo>
                <a:cubicBezTo>
                  <a:pt x="1650689" y="988124"/>
                  <a:pt x="1656891" y="973369"/>
                  <a:pt x="1667794" y="962467"/>
                </a:cubicBezTo>
                <a:lnTo>
                  <a:pt x="1706282" y="923982"/>
                </a:lnTo>
                <a:cubicBezTo>
                  <a:pt x="1710558" y="911154"/>
                  <a:pt x="1710663" y="896056"/>
                  <a:pt x="1719111" y="885497"/>
                </a:cubicBezTo>
                <a:cubicBezTo>
                  <a:pt x="1728743" y="873458"/>
                  <a:pt x="1745558" y="869472"/>
                  <a:pt x="1757598" y="859841"/>
                </a:cubicBezTo>
                <a:cubicBezTo>
                  <a:pt x="1767043" y="852285"/>
                  <a:pt x="1775701" y="843629"/>
                  <a:pt x="1783257" y="834184"/>
                </a:cubicBezTo>
                <a:cubicBezTo>
                  <a:pt x="1792889" y="822145"/>
                  <a:pt x="1798671" y="807222"/>
                  <a:pt x="1808915" y="795699"/>
                </a:cubicBezTo>
                <a:cubicBezTo>
                  <a:pt x="1833022" y="768580"/>
                  <a:pt x="1860232" y="744386"/>
                  <a:pt x="1885890" y="718730"/>
                </a:cubicBezTo>
                <a:cubicBezTo>
                  <a:pt x="1894443" y="710178"/>
                  <a:pt x="1901485" y="699782"/>
                  <a:pt x="1911549" y="693073"/>
                </a:cubicBezTo>
                <a:cubicBezTo>
                  <a:pt x="1937207" y="675969"/>
                  <a:pt x="1963854" y="660261"/>
                  <a:pt x="1988524" y="641760"/>
                </a:cubicBezTo>
                <a:cubicBezTo>
                  <a:pt x="2005629" y="628932"/>
                  <a:pt x="2023414" y="616962"/>
                  <a:pt x="2039840" y="603275"/>
                </a:cubicBezTo>
                <a:cubicBezTo>
                  <a:pt x="2075633" y="573450"/>
                  <a:pt x="2056415" y="575746"/>
                  <a:pt x="2103986" y="551962"/>
                </a:cubicBezTo>
                <a:cubicBezTo>
                  <a:pt x="2116082" y="545915"/>
                  <a:pt x="2129645" y="543410"/>
                  <a:pt x="2142474" y="539134"/>
                </a:cubicBezTo>
                <a:cubicBezTo>
                  <a:pt x="2168132" y="522030"/>
                  <a:pt x="2190194" y="497572"/>
                  <a:pt x="2219449" y="487821"/>
                </a:cubicBezTo>
                <a:lnTo>
                  <a:pt x="2334912" y="449336"/>
                </a:lnTo>
                <a:lnTo>
                  <a:pt x="2373399" y="436508"/>
                </a:lnTo>
                <a:cubicBezTo>
                  <a:pt x="2386228" y="432232"/>
                  <a:pt x="2398767" y="426959"/>
                  <a:pt x="2411887" y="423679"/>
                </a:cubicBezTo>
                <a:lnTo>
                  <a:pt x="2463203" y="410851"/>
                </a:lnTo>
                <a:cubicBezTo>
                  <a:pt x="2480309" y="402299"/>
                  <a:pt x="2496763" y="392296"/>
                  <a:pt x="2514520" y="385194"/>
                </a:cubicBezTo>
                <a:cubicBezTo>
                  <a:pt x="2590746" y="354706"/>
                  <a:pt x="2576649" y="365613"/>
                  <a:pt x="2642812" y="346710"/>
                </a:cubicBezTo>
                <a:cubicBezTo>
                  <a:pt x="2731249" y="321443"/>
                  <a:pt x="2619346" y="344205"/>
                  <a:pt x="2758275" y="321053"/>
                </a:cubicBezTo>
                <a:lnTo>
                  <a:pt x="2873737" y="282568"/>
                </a:lnTo>
                <a:lnTo>
                  <a:pt x="2912225" y="269740"/>
                </a:lnTo>
                <a:cubicBezTo>
                  <a:pt x="2925054" y="261188"/>
                  <a:pt x="2936622" y="250345"/>
                  <a:pt x="2950712" y="244083"/>
                </a:cubicBezTo>
                <a:cubicBezTo>
                  <a:pt x="3013500" y="216179"/>
                  <a:pt x="3021602" y="222817"/>
                  <a:pt x="3079004" y="205598"/>
                </a:cubicBezTo>
                <a:cubicBezTo>
                  <a:pt x="3104910" y="197827"/>
                  <a:pt x="3129740" y="186501"/>
                  <a:pt x="3155979" y="179942"/>
                </a:cubicBezTo>
                <a:cubicBezTo>
                  <a:pt x="3173085" y="175666"/>
                  <a:pt x="3190342" y="171958"/>
                  <a:pt x="3207296" y="167114"/>
                </a:cubicBezTo>
                <a:cubicBezTo>
                  <a:pt x="3220299" y="163399"/>
                  <a:pt x="3232583" y="157218"/>
                  <a:pt x="3245784" y="154285"/>
                </a:cubicBezTo>
                <a:cubicBezTo>
                  <a:pt x="3321942" y="137362"/>
                  <a:pt x="3382941" y="137148"/>
                  <a:pt x="3463880" y="128629"/>
                </a:cubicBezTo>
                <a:cubicBezTo>
                  <a:pt x="3498168" y="125020"/>
                  <a:pt x="3532382" y="120676"/>
                  <a:pt x="3566513" y="115800"/>
                </a:cubicBezTo>
                <a:cubicBezTo>
                  <a:pt x="3592264" y="112122"/>
                  <a:pt x="3617605" y="105560"/>
                  <a:pt x="3643488" y="102972"/>
                </a:cubicBezTo>
                <a:cubicBezTo>
                  <a:pt x="3703212" y="97000"/>
                  <a:pt x="3763227" y="94420"/>
                  <a:pt x="3823097" y="90144"/>
                </a:cubicBezTo>
                <a:cubicBezTo>
                  <a:pt x="3840202" y="85868"/>
                  <a:pt x="3857066" y="80470"/>
                  <a:pt x="3874413" y="77316"/>
                </a:cubicBezTo>
                <a:cubicBezTo>
                  <a:pt x="3904164" y="71907"/>
                  <a:pt x="3934753" y="71286"/>
                  <a:pt x="3964218" y="64487"/>
                </a:cubicBezTo>
                <a:cubicBezTo>
                  <a:pt x="3990571" y="58406"/>
                  <a:pt x="4014558" y="43531"/>
                  <a:pt x="4041193" y="38831"/>
                </a:cubicBezTo>
                <a:cubicBezTo>
                  <a:pt x="4087709" y="30623"/>
                  <a:pt x="4135403" y="31521"/>
                  <a:pt x="4182314" y="26002"/>
                </a:cubicBezTo>
                <a:cubicBezTo>
                  <a:pt x="4208148" y="22963"/>
                  <a:pt x="4233348" y="15095"/>
                  <a:pt x="4259289" y="13174"/>
                </a:cubicBezTo>
                <a:cubicBezTo>
                  <a:pt x="4481911" y="-3315"/>
                  <a:pt x="4544686" y="346"/>
                  <a:pt x="4759627" y="346"/>
                </a:cubicBezTo>
                <a:lnTo>
                  <a:pt x="4759627" y="346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73053" y="1586878"/>
            <a:ext cx="1069492" cy="3249385"/>
          </a:xfrm>
          <a:prstGeom prst="rect">
            <a:avLst/>
          </a:prstGeom>
          <a:solidFill>
            <a:schemeClr val="accent2">
              <a:alpha val="38000"/>
            </a:schemeClr>
          </a:solidFill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/>
          <p:cNvSpPr/>
          <p:nvPr/>
        </p:nvSpPr>
        <p:spPr>
          <a:xfrm>
            <a:off x="4451684" y="1724526"/>
            <a:ext cx="521369" cy="3136537"/>
          </a:xfrm>
          <a:prstGeom prst="leftBrace">
            <a:avLst>
              <a:gd name="adj1" fmla="val 64743"/>
              <a:gd name="adj2" fmla="val 50000"/>
            </a:avLst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810000" y="3086100"/>
            <a:ext cx="658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98%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44431" y="1628847"/>
            <a:ext cx="4798114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3971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smtClean="0"/>
              <a:t>Some time later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291877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150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6866990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145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4276676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3638621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1205316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04559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150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8449289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145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5403907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0410032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3956704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8" name="Rectangle 7"/>
          <p:cNvSpPr/>
          <p:nvPr/>
        </p:nvSpPr>
        <p:spPr>
          <a:xfrm>
            <a:off x="374316" y="3619500"/>
            <a:ext cx="3048000" cy="1995236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40000"/>
                  <a:satMod val="150000"/>
                  <a:lumMod val="100000"/>
                  <a:alpha val="59000"/>
                </a:schemeClr>
              </a:gs>
              <a:gs pos="100000">
                <a:schemeClr val="accent2">
                  <a:tint val="70000"/>
                  <a:shade val="100000"/>
                  <a:satMod val="200000"/>
                  <a:lumMod val="100000"/>
                  <a:alpha val="59000"/>
                </a:schemeClr>
              </a:gs>
            </a:gsLst>
            <a:lin ang="5400000" scaled="1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34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155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1470598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145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5130605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0259020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9837201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8" name="Rectangle 7"/>
          <p:cNvSpPr/>
          <p:nvPr/>
        </p:nvSpPr>
        <p:spPr>
          <a:xfrm>
            <a:off x="374316" y="3619500"/>
            <a:ext cx="3048000" cy="1995236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40000"/>
                  <a:satMod val="150000"/>
                  <a:lumMod val="100000"/>
                  <a:alpha val="59000"/>
                </a:schemeClr>
              </a:gs>
              <a:gs pos="100000">
                <a:schemeClr val="accent2">
                  <a:tint val="70000"/>
                  <a:shade val="100000"/>
                  <a:satMod val="200000"/>
                  <a:lumMod val="100000"/>
                  <a:alpha val="59000"/>
                </a:schemeClr>
              </a:gs>
            </a:gsLst>
            <a:lin ang="5400000" scaled="1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7" idx="3"/>
            <a:endCxn id="10" idx="1"/>
          </p:cNvCxnSpPr>
          <p:nvPr/>
        </p:nvCxnSpPr>
        <p:spPr>
          <a:xfrm>
            <a:off x="3309930" y="1894738"/>
            <a:ext cx="320574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4" idx="1"/>
          </p:cNvCxnSpPr>
          <p:nvPr/>
        </p:nvCxnSpPr>
        <p:spPr>
          <a:xfrm flipH="1">
            <a:off x="3309930" y="3901338"/>
            <a:ext cx="3205746" cy="22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2"/>
            <a:endCxn id="14" idx="0"/>
          </p:cNvCxnSpPr>
          <p:nvPr/>
        </p:nvCxnSpPr>
        <p:spPr>
          <a:xfrm>
            <a:off x="6785089" y="2138475"/>
            <a:ext cx="0" cy="15191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265282" y="2392947"/>
            <a:ext cx="1579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Window = 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6832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160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3723218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160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160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0690871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247603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8995726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8" name="Rectangle 7"/>
          <p:cNvSpPr/>
          <p:nvPr/>
        </p:nvSpPr>
        <p:spPr>
          <a:xfrm>
            <a:off x="374316" y="3619500"/>
            <a:ext cx="3048000" cy="1995236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40000"/>
                  <a:satMod val="150000"/>
                  <a:lumMod val="100000"/>
                  <a:alpha val="59000"/>
                </a:schemeClr>
              </a:gs>
              <a:gs pos="100000">
                <a:schemeClr val="accent2">
                  <a:tint val="70000"/>
                  <a:shade val="100000"/>
                  <a:satMod val="200000"/>
                  <a:lumMod val="100000"/>
                  <a:alpha val="59000"/>
                </a:schemeClr>
              </a:gs>
            </a:gsLst>
            <a:lin ang="5400000" scaled="1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7" idx="3"/>
            <a:endCxn id="10" idx="1"/>
          </p:cNvCxnSpPr>
          <p:nvPr/>
        </p:nvCxnSpPr>
        <p:spPr>
          <a:xfrm>
            <a:off x="3309930" y="1894738"/>
            <a:ext cx="320574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4" idx="0"/>
            <a:endCxn id="7" idx="2"/>
          </p:cNvCxnSpPr>
          <p:nvPr/>
        </p:nvCxnSpPr>
        <p:spPr>
          <a:xfrm flipH="1" flipV="1">
            <a:off x="3040517" y="2138475"/>
            <a:ext cx="3744572" cy="15191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265282" y="2392947"/>
            <a:ext cx="1579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Window = 15</a:t>
            </a:r>
            <a:endParaRPr lang="en-US" dirty="0"/>
          </a:p>
        </p:txBody>
      </p:sp>
      <p:cxnSp>
        <p:nvCxnSpPr>
          <p:cNvPr id="20" name="Straight Arrow Connector 19"/>
          <p:cNvCxnSpPr>
            <a:stCxn id="10" idx="2"/>
            <a:endCxn id="14" idx="0"/>
          </p:cNvCxnSpPr>
          <p:nvPr/>
        </p:nvCxnSpPr>
        <p:spPr>
          <a:xfrm>
            <a:off x="6785089" y="2138475"/>
            <a:ext cx="0" cy="15191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6769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Binary tree </a:t>
            </a:r>
            <a:r>
              <a:rPr lang="en-US" dirty="0" err="1" smtClean="0"/>
              <a:t>followup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Classic EECS 281 solution</a:t>
            </a:r>
          </a:p>
          <a:p>
            <a:pPr lvl="1"/>
            <a:r>
              <a:rPr lang="en-US" dirty="0" smtClean="0"/>
              <a:t>Algorithm</a:t>
            </a:r>
          </a:p>
          <a:p>
            <a:pPr lvl="2"/>
            <a:r>
              <a:rPr lang="en-US" dirty="0" smtClean="0"/>
              <a:t>Node </a:t>
            </a:r>
            <a:r>
              <a:rPr lang="en-US" dirty="0" err="1" smtClean="0"/>
              <a:t>idx</a:t>
            </a:r>
            <a:r>
              <a:rPr lang="en-US" dirty="0" smtClean="0"/>
              <a:t>: x</a:t>
            </a:r>
          </a:p>
          <a:p>
            <a:pPr lvl="2"/>
            <a:r>
              <a:rPr lang="en-US" dirty="0" smtClean="0"/>
              <a:t>Left child </a:t>
            </a:r>
            <a:r>
              <a:rPr lang="en-US" dirty="0" err="1" smtClean="0"/>
              <a:t>idx</a:t>
            </a:r>
            <a:r>
              <a:rPr lang="en-US" dirty="0" smtClean="0"/>
              <a:t>: 2x + 1</a:t>
            </a:r>
          </a:p>
          <a:p>
            <a:pPr lvl="2"/>
            <a:r>
              <a:rPr lang="en-US" dirty="0" smtClean="0"/>
              <a:t>Right child </a:t>
            </a:r>
            <a:r>
              <a:rPr lang="en-US" dirty="0" err="1" smtClean="0"/>
              <a:t>idx</a:t>
            </a:r>
            <a:r>
              <a:rPr lang="en-US" dirty="0" smtClean="0"/>
              <a:t> 2x + 2</a:t>
            </a:r>
          </a:p>
          <a:p>
            <a:pPr lvl="1"/>
            <a:r>
              <a:rPr lang="en-US" dirty="0" smtClean="0"/>
              <a:t>Space complexity</a:t>
            </a:r>
          </a:p>
          <a:p>
            <a:pPr lvl="2"/>
            <a:r>
              <a:rPr lang="en-US" dirty="0" smtClean="0"/>
              <a:t>Perfect tree height H</a:t>
            </a:r>
          </a:p>
          <a:p>
            <a:pPr lvl="2"/>
            <a:r>
              <a:rPr lang="en-US" dirty="0" smtClean="0"/>
              <a:t>N = 2</a:t>
            </a:r>
            <a:r>
              <a:rPr lang="en-US" baseline="30000" dirty="0" smtClean="0"/>
              <a:t>h+1</a:t>
            </a:r>
            <a:r>
              <a:rPr lang="en-US" dirty="0" smtClean="0"/>
              <a:t> – 1</a:t>
            </a:r>
          </a:p>
        </p:txBody>
      </p:sp>
      <p:sp>
        <p:nvSpPr>
          <p:cNvPr id="6" name="Rectangle 5"/>
          <p:cNvSpPr/>
          <p:nvPr/>
        </p:nvSpPr>
        <p:spPr>
          <a:xfrm>
            <a:off x="6189579" y="1651000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152064" y="2961978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553117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461295" y="2306257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cxnSp>
        <p:nvCxnSpPr>
          <p:cNvPr id="26" name="Straight Arrow Connector 25"/>
          <p:cNvCxnSpPr>
            <a:stCxn id="6" idx="2"/>
            <a:endCxn id="20" idx="0"/>
          </p:cNvCxnSpPr>
          <p:nvPr/>
        </p:nvCxnSpPr>
        <p:spPr>
          <a:xfrm>
            <a:off x="6390106" y="2098842"/>
            <a:ext cx="1271716" cy="207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0" idx="2"/>
            <a:endCxn id="15" idx="0"/>
          </p:cNvCxnSpPr>
          <p:nvPr/>
        </p:nvCxnSpPr>
        <p:spPr>
          <a:xfrm>
            <a:off x="7661822" y="2754099"/>
            <a:ext cx="690769" cy="2078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5" idx="2"/>
            <a:endCxn id="19" idx="0"/>
          </p:cNvCxnSpPr>
          <p:nvPr/>
        </p:nvCxnSpPr>
        <p:spPr>
          <a:xfrm>
            <a:off x="8352591" y="3409820"/>
            <a:ext cx="401053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3905294" y="4380649"/>
            <a:ext cx="5048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Height = 4, N = 2</a:t>
            </a:r>
            <a:r>
              <a:rPr lang="en-US" baseline="30000" dirty="0" smtClean="0"/>
              <a:t>5</a:t>
            </a:r>
            <a:r>
              <a:rPr lang="en-US" dirty="0" smtClean="0"/>
              <a:t> - 1 = 15</a:t>
            </a:r>
          </a:p>
          <a:p>
            <a:r>
              <a:rPr lang="en-US" dirty="0" smtClean="0"/>
              <a:t>|| DATA || = 4</a:t>
            </a:r>
          </a:p>
        </p:txBody>
      </p:sp>
      <p:sp>
        <p:nvSpPr>
          <p:cNvPr id="66" name="Rectangle 65"/>
          <p:cNvSpPr/>
          <p:nvPr/>
        </p:nvSpPr>
        <p:spPr>
          <a:xfrm>
            <a:off x="1418767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1819820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Rectangle 70"/>
          <p:cNvSpPr/>
          <p:nvPr/>
        </p:nvSpPr>
        <p:spPr>
          <a:xfrm>
            <a:off x="2195851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>
            <a:off x="2596904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>
            <a:off x="2947914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3348967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3724998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26051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/>
          <p:cNvSpPr/>
          <p:nvPr/>
        </p:nvSpPr>
        <p:spPr>
          <a:xfrm>
            <a:off x="4523115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Rectangle 77"/>
          <p:cNvSpPr/>
          <p:nvPr/>
        </p:nvSpPr>
        <p:spPr>
          <a:xfrm>
            <a:off x="4924168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/>
          <p:cNvSpPr/>
          <p:nvPr/>
        </p:nvSpPr>
        <p:spPr>
          <a:xfrm>
            <a:off x="5300199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/>
          <p:cNvSpPr/>
          <p:nvPr/>
        </p:nvSpPr>
        <p:spPr>
          <a:xfrm>
            <a:off x="5701252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/>
          <p:cNvSpPr/>
          <p:nvPr/>
        </p:nvSpPr>
        <p:spPr>
          <a:xfrm>
            <a:off x="6052262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Rectangle 81"/>
          <p:cNvSpPr/>
          <p:nvPr/>
        </p:nvSpPr>
        <p:spPr>
          <a:xfrm>
            <a:off x="6453315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ectangle 82"/>
          <p:cNvSpPr/>
          <p:nvPr/>
        </p:nvSpPr>
        <p:spPr>
          <a:xfrm>
            <a:off x="6829346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7294937" y="5135966"/>
            <a:ext cx="1134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LEN = 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5027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 Example T = 165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1057181"/>
              </p:ext>
            </p:extLst>
          </p:nvPr>
        </p:nvGraphicFramePr>
        <p:xfrm>
          <a:off x="498475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165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165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6076B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6076B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155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71104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3614676"/>
              </p:ext>
            </p:extLst>
          </p:nvPr>
        </p:nvGraphicFramePr>
        <p:xfrm>
          <a:off x="4243047" y="16510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160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515676" y="16510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788748"/>
              </p:ext>
            </p:extLst>
          </p:nvPr>
        </p:nvGraphicFramePr>
        <p:xfrm>
          <a:off x="498475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145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2771104" y="3657600"/>
            <a:ext cx="538826" cy="48747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93779"/>
              </p:ext>
            </p:extLst>
          </p:nvPr>
        </p:nvGraphicFramePr>
        <p:xfrm>
          <a:off x="4243047" y="3657600"/>
          <a:ext cx="199038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31"/>
                <a:gridCol w="116745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rgbClr val="6076B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150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rgbClr val="6076B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165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6515676" y="3657600"/>
            <a:ext cx="538826" cy="4874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8" name="Rectangle 7"/>
          <p:cNvSpPr/>
          <p:nvPr/>
        </p:nvSpPr>
        <p:spPr>
          <a:xfrm>
            <a:off x="374316" y="3619500"/>
            <a:ext cx="3048000" cy="1995236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40000"/>
                  <a:satMod val="150000"/>
                  <a:lumMod val="100000"/>
                  <a:alpha val="59000"/>
                </a:schemeClr>
              </a:gs>
              <a:gs pos="100000">
                <a:schemeClr val="accent2">
                  <a:tint val="70000"/>
                  <a:shade val="100000"/>
                  <a:satMod val="200000"/>
                  <a:lumMod val="100000"/>
                  <a:alpha val="59000"/>
                </a:schemeClr>
              </a:gs>
            </a:gsLst>
            <a:lin ang="5400000" scaled="1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7" idx="3"/>
            <a:endCxn id="10" idx="1"/>
          </p:cNvCxnSpPr>
          <p:nvPr/>
        </p:nvCxnSpPr>
        <p:spPr>
          <a:xfrm>
            <a:off x="3309930" y="1894738"/>
            <a:ext cx="320574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309930" y="2138475"/>
            <a:ext cx="32057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265282" y="2392947"/>
            <a:ext cx="1579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Window = 15</a:t>
            </a:r>
            <a:endParaRPr lang="en-US" dirty="0"/>
          </a:p>
        </p:txBody>
      </p:sp>
      <p:cxnSp>
        <p:nvCxnSpPr>
          <p:cNvPr id="20" name="Straight Arrow Connector 19"/>
          <p:cNvCxnSpPr>
            <a:stCxn id="14" idx="1"/>
          </p:cNvCxnSpPr>
          <p:nvPr/>
        </p:nvCxnSpPr>
        <p:spPr>
          <a:xfrm flipH="1">
            <a:off x="3309930" y="3901338"/>
            <a:ext cx="320574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510421" y="4558632"/>
            <a:ext cx="23684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Prob</a:t>
            </a:r>
            <a:r>
              <a:rPr lang="en-US" dirty="0" smtClean="0"/>
              <a:t> node 2 is alive?</a:t>
            </a:r>
          </a:p>
          <a:p>
            <a:r>
              <a:rPr lang="en-US" dirty="0" smtClean="0"/>
              <a:t>Less than x%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9561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Randomness</a:t>
            </a:r>
          </a:p>
          <a:p>
            <a:r>
              <a:rPr lang="en-US" dirty="0" smtClean="0"/>
              <a:t>Scaling is hard</a:t>
            </a:r>
          </a:p>
          <a:p>
            <a:r>
              <a:rPr lang="en-US" dirty="0" smtClean="0"/>
              <a:t>Ask the right questions</a:t>
            </a:r>
          </a:p>
          <a:p>
            <a:r>
              <a:rPr lang="en-US" dirty="0" smtClean="0"/>
              <a:t>Exercises:</a:t>
            </a:r>
          </a:p>
          <a:p>
            <a:pPr lvl="1"/>
            <a:r>
              <a:rPr lang="en-US" dirty="0" smtClean="0"/>
              <a:t>How can you generalize this for non-monotonic information</a:t>
            </a:r>
          </a:p>
          <a:p>
            <a:pPr lvl="2"/>
            <a:r>
              <a:rPr lang="en-US" dirty="0" smtClean="0"/>
              <a:t>Network of thermometer sensors, get average temp</a:t>
            </a:r>
          </a:p>
          <a:p>
            <a:pPr lvl="1"/>
            <a:r>
              <a:rPr lang="en-US" dirty="0" smtClean="0"/>
              <a:t>How do you stop propagating one-shot messages</a:t>
            </a:r>
          </a:p>
          <a:p>
            <a:pPr lvl="2"/>
            <a:r>
              <a:rPr lang="en-US" dirty="0" smtClean="0"/>
              <a:t>No point in trying to infect with a message if everyone is already infected – try to work out the math. JK, we hate math.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9539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Gossip 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 this paper on a boring road trip</a:t>
            </a:r>
          </a:p>
          <a:p>
            <a:pPr lvl="1"/>
            <a:r>
              <a:rPr lang="en-US" dirty="0" smtClean="0"/>
              <a:t>GEMS</a:t>
            </a:r>
            <a:r>
              <a:rPr lang="en-US" dirty="0"/>
              <a:t>: Gossip-Enabled Monitoring Service for Scalable Heterogeneous Distributed Systems</a:t>
            </a:r>
            <a:endParaRPr lang="en-US" dirty="0" smtClean="0"/>
          </a:p>
          <a:p>
            <a:pPr lvl="1"/>
            <a:r>
              <a:rPr lang="en-US" dirty="0">
                <a:hlinkClick r:id="rId2"/>
              </a:rPr>
              <a:t>http://citeseerx.ist.psu.edu/viewdoc/</a:t>
            </a:r>
            <a:r>
              <a:rPr lang="en-US" dirty="0" smtClean="0">
                <a:hlinkClick r:id="rId2"/>
              </a:rPr>
              <a:t>download?doi</a:t>
            </a:r>
            <a:r>
              <a:rPr lang="en-US" dirty="0">
                <a:hlinkClick r:id="rId2"/>
              </a:rPr>
              <a:t>=10.1.1.160.2604&amp;rep=rep1&amp;type=</a:t>
            </a:r>
            <a:r>
              <a:rPr lang="en-US" dirty="0" smtClean="0">
                <a:hlinkClick r:id="rId2"/>
              </a:rPr>
              <a:t>pdf</a:t>
            </a:r>
            <a:endParaRPr lang="en-US" dirty="0" smtClean="0"/>
          </a:p>
          <a:p>
            <a:pPr lvl="1"/>
            <a:r>
              <a:rPr lang="en-US" dirty="0" err="1"/>
              <a:t>j</a:t>
            </a:r>
            <a:r>
              <a:rPr lang="en-US" dirty="0" err="1" smtClean="0"/>
              <a:t>k</a:t>
            </a:r>
            <a:r>
              <a:rPr lang="en-US" dirty="0" smtClean="0"/>
              <a:t>, I haven’t read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2192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Consensus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RAFT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2340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point in making good slides for this – just enjoy the demo</a:t>
            </a:r>
          </a:p>
          <a:p>
            <a:r>
              <a:rPr lang="en-US" dirty="0">
                <a:hlinkClick r:id="rId2"/>
              </a:rPr>
              <a:t>https://raftconsensus.github.io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Read the paper too (</a:t>
            </a:r>
            <a:r>
              <a:rPr lang="en-US" dirty="0" err="1" smtClean="0"/>
              <a:t>jk</a:t>
            </a:r>
            <a:r>
              <a:rPr lang="en-US" dirty="0" smtClean="0"/>
              <a:t>, I haven’t read it)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8647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 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Binary tree </a:t>
            </a:r>
            <a:r>
              <a:rPr lang="en-US" dirty="0" err="1" smtClean="0"/>
              <a:t>followup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Packing solution</a:t>
            </a:r>
          </a:p>
          <a:p>
            <a:pPr lvl="1"/>
            <a:r>
              <a:rPr lang="en-US" dirty="0" smtClean="0"/>
              <a:t>Algorithm</a:t>
            </a:r>
          </a:p>
          <a:p>
            <a:pPr lvl="2"/>
            <a:r>
              <a:rPr lang="en-US" dirty="0" smtClean="0"/>
              <a:t>I = data</a:t>
            </a:r>
          </a:p>
          <a:p>
            <a:pPr lvl="2"/>
            <a:r>
              <a:rPr lang="en-US" dirty="0" smtClean="0"/>
              <a:t>I+1 = left child </a:t>
            </a:r>
            <a:r>
              <a:rPr lang="en-US" dirty="0" err="1" smtClean="0"/>
              <a:t>idx</a:t>
            </a:r>
            <a:r>
              <a:rPr lang="en-US" dirty="0" smtClean="0"/>
              <a:t> / 3</a:t>
            </a:r>
          </a:p>
          <a:p>
            <a:pPr lvl="2"/>
            <a:r>
              <a:rPr lang="en-US" dirty="0" smtClean="0"/>
              <a:t>I+2 = right child </a:t>
            </a:r>
            <a:r>
              <a:rPr lang="en-US" dirty="0" err="1" smtClean="0"/>
              <a:t>idx</a:t>
            </a:r>
            <a:r>
              <a:rPr lang="en-US" dirty="0" smtClean="0"/>
              <a:t> / 3</a:t>
            </a:r>
          </a:p>
          <a:p>
            <a:pPr lvl="1"/>
            <a:r>
              <a:rPr lang="en-US" dirty="0" smtClean="0"/>
              <a:t>Space complexity</a:t>
            </a:r>
          </a:p>
          <a:p>
            <a:pPr lvl="2"/>
            <a:r>
              <a:rPr lang="en-US" dirty="0" smtClean="0"/>
              <a:t>||DATA|| * 3</a:t>
            </a:r>
          </a:p>
        </p:txBody>
      </p:sp>
      <p:sp>
        <p:nvSpPr>
          <p:cNvPr id="6" name="Rectangle 5"/>
          <p:cNvSpPr/>
          <p:nvPr/>
        </p:nvSpPr>
        <p:spPr>
          <a:xfrm>
            <a:off x="6189579" y="1651000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152064" y="2961978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553117" y="3675852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461295" y="2306257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cxnSp>
        <p:nvCxnSpPr>
          <p:cNvPr id="26" name="Straight Arrow Connector 25"/>
          <p:cNvCxnSpPr>
            <a:stCxn id="6" idx="2"/>
            <a:endCxn id="20" idx="0"/>
          </p:cNvCxnSpPr>
          <p:nvPr/>
        </p:nvCxnSpPr>
        <p:spPr>
          <a:xfrm>
            <a:off x="6390106" y="2098842"/>
            <a:ext cx="1271716" cy="207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0" idx="2"/>
            <a:endCxn id="15" idx="0"/>
          </p:cNvCxnSpPr>
          <p:nvPr/>
        </p:nvCxnSpPr>
        <p:spPr>
          <a:xfrm>
            <a:off x="7661822" y="2754099"/>
            <a:ext cx="690769" cy="2078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5" idx="2"/>
            <a:endCxn id="19" idx="0"/>
          </p:cNvCxnSpPr>
          <p:nvPr/>
        </p:nvCxnSpPr>
        <p:spPr>
          <a:xfrm>
            <a:off x="8352591" y="3409820"/>
            <a:ext cx="401053" cy="2660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3905294" y="4380649"/>
            <a:ext cx="5048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Height = 4, N = 2</a:t>
            </a:r>
            <a:r>
              <a:rPr lang="en-US" baseline="30000" dirty="0" smtClean="0"/>
              <a:t>5</a:t>
            </a:r>
            <a:r>
              <a:rPr lang="en-US" dirty="0" smtClean="0"/>
              <a:t> - 1 = 15</a:t>
            </a:r>
          </a:p>
          <a:p>
            <a:r>
              <a:rPr lang="en-US" dirty="0" smtClean="0"/>
              <a:t>|| DATA || = 4</a:t>
            </a:r>
          </a:p>
        </p:txBody>
      </p:sp>
      <p:sp>
        <p:nvSpPr>
          <p:cNvPr id="66" name="Rectangle 65"/>
          <p:cNvSpPr/>
          <p:nvPr/>
        </p:nvSpPr>
        <p:spPr>
          <a:xfrm>
            <a:off x="1418767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1819820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Rectangle 70"/>
          <p:cNvSpPr/>
          <p:nvPr/>
        </p:nvSpPr>
        <p:spPr>
          <a:xfrm>
            <a:off x="2195851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72" name="Rectangle 71"/>
          <p:cNvSpPr/>
          <p:nvPr/>
        </p:nvSpPr>
        <p:spPr>
          <a:xfrm>
            <a:off x="2596904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>
            <a:off x="2947914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3348967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3724998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26051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/>
          <p:cNvSpPr/>
          <p:nvPr/>
        </p:nvSpPr>
        <p:spPr>
          <a:xfrm>
            <a:off x="4523115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78" name="Rectangle 77"/>
          <p:cNvSpPr/>
          <p:nvPr/>
        </p:nvSpPr>
        <p:spPr>
          <a:xfrm>
            <a:off x="4924168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</a:t>
            </a:r>
            <a:endParaRPr lang="en-US" dirty="0"/>
          </a:p>
        </p:txBody>
      </p:sp>
      <p:sp>
        <p:nvSpPr>
          <p:cNvPr id="79" name="Rectangle 78"/>
          <p:cNvSpPr/>
          <p:nvPr/>
        </p:nvSpPr>
        <p:spPr>
          <a:xfrm>
            <a:off x="5300199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/>
          <p:cNvSpPr/>
          <p:nvPr/>
        </p:nvSpPr>
        <p:spPr>
          <a:xfrm>
            <a:off x="5701252" y="5105136"/>
            <a:ext cx="401053" cy="4478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7294937" y="5135966"/>
            <a:ext cx="1134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LEN = 12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596904" y="4861919"/>
            <a:ext cx="0" cy="8530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724998" y="4861919"/>
            <a:ext cx="0" cy="8530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924168" y="4861919"/>
            <a:ext cx="0" cy="8530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1773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Distributed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331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>
              <a:spcBef>
                <a:spcPts val="0"/>
              </a:spcBef>
            </a:pPr>
            <a:r>
              <a:rPr lang="en-US" dirty="0" smtClean="0"/>
              <a:t>10k machines behind </a:t>
            </a:r>
            <a:r>
              <a:rPr lang="en-US" dirty="0" err="1" smtClean="0"/>
              <a:t>loadbalancer</a:t>
            </a:r>
            <a:endParaRPr lang="en-US" dirty="0" smtClean="0"/>
          </a:p>
          <a:p>
            <a:pPr marL="45720">
              <a:spcBef>
                <a:spcPts val="0"/>
              </a:spcBef>
            </a:pPr>
            <a:r>
              <a:rPr lang="en-US" dirty="0" smtClean="0"/>
              <a:t>All need to know “</a:t>
            </a:r>
            <a:r>
              <a:rPr lang="en-US" dirty="0" err="1" smtClean="0"/>
              <a:t>liveness</a:t>
            </a:r>
            <a:r>
              <a:rPr lang="en-US" dirty="0" smtClean="0"/>
              <a:t>” state of entire network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Machines can go down at any time</a:t>
            </a:r>
          </a:p>
          <a:p>
            <a:pPr marL="45720">
              <a:spcBef>
                <a:spcPts val="0"/>
              </a:spcBef>
            </a:pPr>
            <a:r>
              <a:rPr lang="en-US" dirty="0" smtClean="0"/>
              <a:t>How do we propagate state efficiently?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Per Epoch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91214" y="3027995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764314" y="3438500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353780" y="3849005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915940" y="4259510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601748" y="3438500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042649" y="3849005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453183" y="4259510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63717" y="468232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8274251" y="509282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505406" y="4670015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67566" y="5080520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5537639" y="4829567"/>
            <a:ext cx="1653527" cy="6614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Router</a:t>
            </a:r>
            <a:endParaRPr lang="en-US" dirty="0"/>
          </a:p>
        </p:txBody>
      </p:sp>
      <p:cxnSp>
        <p:nvCxnSpPr>
          <p:cNvPr id="28" name="Straight Connector 27"/>
          <p:cNvCxnSpPr>
            <a:stCxn id="23" idx="3"/>
            <a:endCxn id="24" idx="0"/>
          </p:cNvCxnSpPr>
          <p:nvPr/>
        </p:nvCxnSpPr>
        <p:spPr>
          <a:xfrm flipV="1">
            <a:off x="4478100" y="4829567"/>
            <a:ext cx="1886303" cy="4562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22" idx="3"/>
            <a:endCxn id="24" idx="0"/>
          </p:cNvCxnSpPr>
          <p:nvPr/>
        </p:nvCxnSpPr>
        <p:spPr>
          <a:xfrm flipV="1">
            <a:off x="4915940" y="4829567"/>
            <a:ext cx="1448463" cy="4570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9" idx="3"/>
            <a:endCxn id="24" idx="0"/>
          </p:cNvCxnSpPr>
          <p:nvPr/>
        </p:nvCxnSpPr>
        <p:spPr>
          <a:xfrm>
            <a:off x="5326474" y="4464763"/>
            <a:ext cx="1037929" cy="364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8" idx="3"/>
            <a:endCxn id="24" idx="0"/>
          </p:cNvCxnSpPr>
          <p:nvPr/>
        </p:nvCxnSpPr>
        <p:spPr>
          <a:xfrm>
            <a:off x="5764314" y="4054258"/>
            <a:ext cx="600089" cy="7753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7" idx="2"/>
            <a:endCxn id="24" idx="0"/>
          </p:cNvCxnSpPr>
          <p:nvPr/>
        </p:nvCxnSpPr>
        <p:spPr>
          <a:xfrm>
            <a:off x="5969581" y="3849005"/>
            <a:ext cx="394822" cy="980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5" idx="2"/>
            <a:endCxn id="24" idx="0"/>
          </p:cNvCxnSpPr>
          <p:nvPr/>
        </p:nvCxnSpPr>
        <p:spPr>
          <a:xfrm flipH="1">
            <a:off x="6364403" y="3438500"/>
            <a:ext cx="32078" cy="13910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6" idx="2"/>
            <a:endCxn id="24" idx="0"/>
          </p:cNvCxnSpPr>
          <p:nvPr/>
        </p:nvCxnSpPr>
        <p:spPr>
          <a:xfrm flipH="1">
            <a:off x="6364403" y="3849005"/>
            <a:ext cx="442612" cy="980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17" idx="1"/>
            <a:endCxn id="24" idx="0"/>
          </p:cNvCxnSpPr>
          <p:nvPr/>
        </p:nvCxnSpPr>
        <p:spPr>
          <a:xfrm flipH="1">
            <a:off x="6364403" y="4054258"/>
            <a:ext cx="678246" cy="7753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8" idx="1"/>
            <a:endCxn id="24" idx="0"/>
          </p:cNvCxnSpPr>
          <p:nvPr/>
        </p:nvCxnSpPr>
        <p:spPr>
          <a:xfrm flipH="1">
            <a:off x="6364403" y="4464763"/>
            <a:ext cx="1088780" cy="364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9" idx="1"/>
            <a:endCxn id="24" idx="0"/>
          </p:cNvCxnSpPr>
          <p:nvPr/>
        </p:nvCxnSpPr>
        <p:spPr>
          <a:xfrm flipH="1" flipV="1">
            <a:off x="6364403" y="4829567"/>
            <a:ext cx="1499314" cy="580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0" idx="1"/>
            <a:endCxn id="24" idx="0"/>
          </p:cNvCxnSpPr>
          <p:nvPr/>
        </p:nvCxnSpPr>
        <p:spPr>
          <a:xfrm flipH="1" flipV="1">
            <a:off x="6364403" y="4829567"/>
            <a:ext cx="1909848" cy="4685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136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>
              <a:spcBef>
                <a:spcPts val="0"/>
              </a:spcBef>
            </a:pPr>
            <a:r>
              <a:rPr lang="en-US" dirty="0" smtClean="0"/>
              <a:t>Heartbeat to all peers</a:t>
            </a:r>
            <a:endParaRPr lang="en-US" dirty="0"/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Pros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Fast propagation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Fast disaster response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Failsafe</a:t>
            </a:r>
          </a:p>
          <a:p>
            <a:pPr marL="731520" lvl="3">
              <a:spcBef>
                <a:spcPts val="0"/>
              </a:spcBef>
            </a:pPr>
            <a:r>
              <a:rPr lang="en-US" dirty="0" smtClean="0"/>
              <a:t>100% response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Cons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Super inefficient (CPU)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Network congestion</a:t>
            </a:r>
          </a:p>
          <a:p>
            <a:pPr marL="731520" lvl="3">
              <a:spcBef>
                <a:spcPts val="0"/>
              </a:spcBef>
            </a:pPr>
            <a:r>
              <a:rPr lang="en-US" dirty="0" smtClean="0"/>
              <a:t>2N on all wires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Potential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32111" y="300181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705211" y="341232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294677" y="382282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856837" y="423333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542645" y="341232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983546" y="382282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394080" y="423333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04614" y="4656146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8215148" y="5066651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446303" y="464383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08463" y="505434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5478536" y="4803390"/>
            <a:ext cx="1653527" cy="6614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Router</a:t>
            </a:r>
            <a:endParaRPr lang="en-US" dirty="0"/>
          </a:p>
        </p:txBody>
      </p:sp>
      <p:cxnSp>
        <p:nvCxnSpPr>
          <p:cNvPr id="28" name="Straight Connector 27"/>
          <p:cNvCxnSpPr>
            <a:stCxn id="23" idx="3"/>
            <a:endCxn id="24" idx="0"/>
          </p:cNvCxnSpPr>
          <p:nvPr/>
        </p:nvCxnSpPr>
        <p:spPr>
          <a:xfrm flipV="1">
            <a:off x="4418997" y="4803390"/>
            <a:ext cx="1886303" cy="4562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22" idx="3"/>
            <a:endCxn id="24" idx="0"/>
          </p:cNvCxnSpPr>
          <p:nvPr/>
        </p:nvCxnSpPr>
        <p:spPr>
          <a:xfrm flipV="1">
            <a:off x="4856837" y="4803390"/>
            <a:ext cx="1448463" cy="4570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9" idx="3"/>
            <a:endCxn id="24" idx="0"/>
          </p:cNvCxnSpPr>
          <p:nvPr/>
        </p:nvCxnSpPr>
        <p:spPr>
          <a:xfrm>
            <a:off x="5267371" y="4438586"/>
            <a:ext cx="1037929" cy="364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8" idx="3"/>
            <a:endCxn id="24" idx="0"/>
          </p:cNvCxnSpPr>
          <p:nvPr/>
        </p:nvCxnSpPr>
        <p:spPr>
          <a:xfrm>
            <a:off x="5705211" y="4028081"/>
            <a:ext cx="600089" cy="7753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7" idx="2"/>
            <a:endCxn id="24" idx="0"/>
          </p:cNvCxnSpPr>
          <p:nvPr/>
        </p:nvCxnSpPr>
        <p:spPr>
          <a:xfrm>
            <a:off x="5910478" y="3822828"/>
            <a:ext cx="394822" cy="980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5" idx="2"/>
            <a:endCxn id="24" idx="0"/>
          </p:cNvCxnSpPr>
          <p:nvPr/>
        </p:nvCxnSpPr>
        <p:spPr>
          <a:xfrm flipH="1">
            <a:off x="6305300" y="3412323"/>
            <a:ext cx="32078" cy="13910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6" idx="2"/>
            <a:endCxn id="24" idx="0"/>
          </p:cNvCxnSpPr>
          <p:nvPr/>
        </p:nvCxnSpPr>
        <p:spPr>
          <a:xfrm flipH="1">
            <a:off x="6305300" y="3822828"/>
            <a:ext cx="442612" cy="980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17" idx="1"/>
            <a:endCxn id="24" idx="0"/>
          </p:cNvCxnSpPr>
          <p:nvPr/>
        </p:nvCxnSpPr>
        <p:spPr>
          <a:xfrm flipH="1">
            <a:off x="6305300" y="4028081"/>
            <a:ext cx="678246" cy="7753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8" idx="1"/>
            <a:endCxn id="24" idx="0"/>
          </p:cNvCxnSpPr>
          <p:nvPr/>
        </p:nvCxnSpPr>
        <p:spPr>
          <a:xfrm flipH="1">
            <a:off x="6305300" y="4438586"/>
            <a:ext cx="1088780" cy="364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9" idx="1"/>
            <a:endCxn id="24" idx="0"/>
          </p:cNvCxnSpPr>
          <p:nvPr/>
        </p:nvCxnSpPr>
        <p:spPr>
          <a:xfrm flipH="1" flipV="1">
            <a:off x="6305300" y="4803390"/>
            <a:ext cx="1499314" cy="580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0" idx="1"/>
            <a:endCxn id="24" idx="0"/>
          </p:cNvCxnSpPr>
          <p:nvPr/>
        </p:nvCxnSpPr>
        <p:spPr>
          <a:xfrm flipH="1" flipV="1">
            <a:off x="6305300" y="4803390"/>
            <a:ext cx="1909848" cy="4685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646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Liveness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>
              <a:spcBef>
                <a:spcPts val="0"/>
              </a:spcBef>
            </a:pPr>
            <a:r>
              <a:rPr lang="en-US" dirty="0" smtClean="0"/>
              <a:t>Heartbeat to cluster master</a:t>
            </a:r>
            <a:endParaRPr lang="en-US" dirty="0"/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Pros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Less network congestion</a:t>
            </a:r>
          </a:p>
          <a:p>
            <a:pPr marL="731520" lvl="3">
              <a:spcBef>
                <a:spcPts val="0"/>
              </a:spcBef>
            </a:pPr>
            <a:r>
              <a:rPr lang="en-US" dirty="0" smtClean="0"/>
              <a:t>N on slaves</a:t>
            </a:r>
          </a:p>
          <a:p>
            <a:pPr marL="731520" lvl="3">
              <a:spcBef>
                <a:spcPts val="0"/>
              </a:spcBef>
            </a:pPr>
            <a:r>
              <a:rPr lang="en-US" dirty="0" smtClean="0"/>
              <a:t>2N on master</a:t>
            </a:r>
          </a:p>
          <a:p>
            <a:pPr marL="274320" lvl="1">
              <a:spcBef>
                <a:spcPts val="0"/>
              </a:spcBef>
            </a:pPr>
            <a:r>
              <a:rPr lang="en-US" dirty="0" smtClean="0"/>
              <a:t>Cons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Slow propagation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Still doesn’t scale</a:t>
            </a:r>
          </a:p>
          <a:p>
            <a:pPr marL="502920" lvl="2">
              <a:spcBef>
                <a:spcPts val="0"/>
              </a:spcBef>
            </a:pPr>
            <a:r>
              <a:rPr lang="en-US" dirty="0" smtClean="0"/>
              <a:t>Single point of failure</a:t>
            </a:r>
          </a:p>
          <a:p>
            <a:pPr marL="731520" lvl="3">
              <a:spcBef>
                <a:spcPts val="0"/>
              </a:spcBef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Potential 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223282" y="3040303"/>
            <a:ext cx="410534" cy="410505"/>
          </a:xfrm>
          <a:prstGeom prst="rect">
            <a:avLst/>
          </a:prstGeom>
          <a:solidFill>
            <a:srgbClr val="CCFF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796382" y="345080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385848" y="386131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948008" y="427181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633816" y="345080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074717" y="386131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485251" y="427181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95785" y="4694631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8306319" y="5105136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537474" y="4682323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099634" y="5092828"/>
            <a:ext cx="410534" cy="4105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5569707" y="4841875"/>
            <a:ext cx="1653527" cy="6614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Router</a:t>
            </a:r>
            <a:endParaRPr lang="en-US" dirty="0"/>
          </a:p>
        </p:txBody>
      </p:sp>
      <p:cxnSp>
        <p:nvCxnSpPr>
          <p:cNvPr id="28" name="Straight Connector 27"/>
          <p:cNvCxnSpPr>
            <a:stCxn id="23" idx="3"/>
            <a:endCxn id="24" idx="0"/>
          </p:cNvCxnSpPr>
          <p:nvPr/>
        </p:nvCxnSpPr>
        <p:spPr>
          <a:xfrm flipV="1">
            <a:off x="4510168" y="4841875"/>
            <a:ext cx="1886303" cy="4562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22" idx="3"/>
            <a:endCxn id="24" idx="0"/>
          </p:cNvCxnSpPr>
          <p:nvPr/>
        </p:nvCxnSpPr>
        <p:spPr>
          <a:xfrm flipV="1">
            <a:off x="4948008" y="4841875"/>
            <a:ext cx="1448463" cy="4570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9" idx="3"/>
            <a:endCxn id="24" idx="0"/>
          </p:cNvCxnSpPr>
          <p:nvPr/>
        </p:nvCxnSpPr>
        <p:spPr>
          <a:xfrm>
            <a:off x="5358542" y="4477071"/>
            <a:ext cx="1037929" cy="364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8" idx="3"/>
            <a:endCxn id="24" idx="0"/>
          </p:cNvCxnSpPr>
          <p:nvPr/>
        </p:nvCxnSpPr>
        <p:spPr>
          <a:xfrm>
            <a:off x="5796382" y="4066566"/>
            <a:ext cx="600089" cy="7753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7" idx="2"/>
            <a:endCxn id="24" idx="0"/>
          </p:cNvCxnSpPr>
          <p:nvPr/>
        </p:nvCxnSpPr>
        <p:spPr>
          <a:xfrm>
            <a:off x="6001649" y="3861313"/>
            <a:ext cx="394822" cy="980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5" idx="2"/>
            <a:endCxn id="24" idx="0"/>
          </p:cNvCxnSpPr>
          <p:nvPr/>
        </p:nvCxnSpPr>
        <p:spPr>
          <a:xfrm flipH="1">
            <a:off x="6396471" y="3450808"/>
            <a:ext cx="32078" cy="1391067"/>
          </a:xfrm>
          <a:prstGeom prst="line">
            <a:avLst/>
          </a:prstGeom>
          <a:ln>
            <a:solidFill>
              <a:srgbClr val="CCFFCC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6" idx="2"/>
            <a:endCxn id="24" idx="0"/>
          </p:cNvCxnSpPr>
          <p:nvPr/>
        </p:nvCxnSpPr>
        <p:spPr>
          <a:xfrm flipH="1">
            <a:off x="6396471" y="3861313"/>
            <a:ext cx="442612" cy="980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17" idx="1"/>
            <a:endCxn id="24" idx="0"/>
          </p:cNvCxnSpPr>
          <p:nvPr/>
        </p:nvCxnSpPr>
        <p:spPr>
          <a:xfrm flipH="1">
            <a:off x="6396471" y="4066566"/>
            <a:ext cx="678246" cy="7753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8" idx="1"/>
            <a:endCxn id="24" idx="0"/>
          </p:cNvCxnSpPr>
          <p:nvPr/>
        </p:nvCxnSpPr>
        <p:spPr>
          <a:xfrm flipH="1">
            <a:off x="6396471" y="4477071"/>
            <a:ext cx="1088780" cy="364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9" idx="1"/>
            <a:endCxn id="24" idx="0"/>
          </p:cNvCxnSpPr>
          <p:nvPr/>
        </p:nvCxnSpPr>
        <p:spPr>
          <a:xfrm flipH="1" flipV="1">
            <a:off x="6396471" y="4841875"/>
            <a:ext cx="1499314" cy="580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0" idx="1"/>
            <a:endCxn id="24" idx="0"/>
          </p:cNvCxnSpPr>
          <p:nvPr/>
        </p:nvCxnSpPr>
        <p:spPr>
          <a:xfrm flipH="1" flipV="1">
            <a:off x="6396471" y="4841875"/>
            <a:ext cx="1909848" cy="4685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825165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Advantage.thmx</Template>
  <TotalTime>233</TotalTime>
  <Words>1718</Words>
  <Application>Microsoft Macintosh PowerPoint</Application>
  <PresentationFormat>On-screen Show (16:10)</PresentationFormat>
  <Paragraphs>839</Paragraphs>
  <Slides>45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7" baseType="lpstr">
      <vt:lpstr>Advantage</vt:lpstr>
      <vt:lpstr>Equation</vt:lpstr>
      <vt:lpstr>Distributed Algorithms</vt:lpstr>
      <vt:lpstr>Agenda</vt:lpstr>
      <vt:lpstr>Binary tree followup</vt:lpstr>
      <vt:lpstr>Binary tree followup</vt:lpstr>
      <vt:lpstr>Binary tree followup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Liveness Analysis</vt:lpstr>
      <vt:lpstr>Network Consensus</vt:lpstr>
      <vt:lpstr>RAFT</vt:lpstr>
      <vt:lpstr>The End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Algorithms</dc:title>
  <dc:creator>Noah Crocker</dc:creator>
  <cp:lastModifiedBy>Noah Crocker</cp:lastModifiedBy>
  <cp:revision>35</cp:revision>
  <dcterms:created xsi:type="dcterms:W3CDTF">2015-04-10T04:21:39Z</dcterms:created>
  <dcterms:modified xsi:type="dcterms:W3CDTF">2015-04-10T15:30:39Z</dcterms:modified>
</cp:coreProperties>
</file>

<file path=docProps/thumbnail.jpeg>
</file>